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theme/theme6.xml" ContentType="application/vnd.openxmlformats-officedocument.theme+xml"/>
  <Override PartName="/ppt/slideLayouts/slideLayout47.xml" ContentType="application/vnd.openxmlformats-officedocument.presentationml.slideLayout+xml"/>
  <Override PartName="/ppt/theme/theme7.xml" ContentType="application/vnd.openxmlformats-officedocument.theme+xml"/>
  <Override PartName="/ppt/slideLayouts/slideLayout48.xml" ContentType="application/vnd.openxmlformats-officedocument.presentationml.slideLayout+xml"/>
  <Override PartName="/ppt/theme/theme8.xml" ContentType="application/vnd.openxmlformats-officedocument.theme+xml"/>
  <Override PartName="/ppt/slideLayouts/slideLayout49.xml" ContentType="application/vnd.openxmlformats-officedocument.presentationml.slideLayout+xml"/>
  <Override PartName="/ppt/theme/theme9.xml" ContentType="application/vnd.openxmlformats-officedocument.theme+xml"/>
  <Override PartName="/ppt/slideLayouts/slideLayout50.xml" ContentType="application/vnd.openxmlformats-officedocument.presentationml.slideLayout+xml"/>
  <Override PartName="/ppt/theme/theme10.xml" ContentType="application/vnd.openxmlformats-officedocument.theme+xml"/>
  <Override PartName="/ppt/slideLayouts/slideLayout51.xml" ContentType="application/vnd.openxmlformats-officedocument.presentationml.slideLayout+xml"/>
  <Override PartName="/ppt/theme/theme11.xml" ContentType="application/vnd.openxmlformats-officedocument.theme+xml"/>
  <Override PartName="/ppt/slideLayouts/slideLayout52.xml" ContentType="application/vnd.openxmlformats-officedocument.presentationml.slideLayout+xml"/>
  <Override PartName="/ppt/theme/theme12.xml" ContentType="application/vnd.openxmlformats-officedocument.theme+xml"/>
  <Override PartName="/ppt/slideLayouts/slideLayout5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84" r:id="rId3"/>
    <p:sldMasterId id="2147483697" r:id="rId4"/>
    <p:sldMasterId id="2147483710" r:id="rId5"/>
    <p:sldMasterId id="2147483723" r:id="rId6"/>
    <p:sldMasterId id="2147483725" r:id="rId7"/>
    <p:sldMasterId id="2147483727" r:id="rId8"/>
    <p:sldMasterId id="2147483729" r:id="rId9"/>
    <p:sldMasterId id="2147483731" r:id="rId10"/>
    <p:sldMasterId id="2147483733" r:id="rId11"/>
    <p:sldMasterId id="2147483735" r:id="rId12"/>
    <p:sldMasterId id="2147483737" r:id="rId13"/>
  </p:sldMasterIdLst>
  <p:notesMasterIdLst>
    <p:notesMasterId r:id="rId35"/>
  </p:notesMasterIdLst>
  <p:sldIdLst>
    <p:sldId id="256" r:id="rId14"/>
    <p:sldId id="312" r:id="rId15"/>
    <p:sldId id="613" r:id="rId16"/>
    <p:sldId id="655" r:id="rId17"/>
    <p:sldId id="656" r:id="rId18"/>
    <p:sldId id="657" r:id="rId19"/>
    <p:sldId id="658" r:id="rId20"/>
    <p:sldId id="659" r:id="rId21"/>
    <p:sldId id="660" r:id="rId22"/>
    <p:sldId id="661" r:id="rId23"/>
    <p:sldId id="662" r:id="rId24"/>
    <p:sldId id="649" r:id="rId25"/>
    <p:sldId id="650" r:id="rId26"/>
    <p:sldId id="644" r:id="rId27"/>
    <p:sldId id="651" r:id="rId28"/>
    <p:sldId id="654" r:id="rId29"/>
    <p:sldId id="652" r:id="rId30"/>
    <p:sldId id="653" r:id="rId31"/>
    <p:sldId id="636" r:id="rId32"/>
    <p:sldId id="383" r:id="rId33"/>
    <p:sldId id="637" r:id="rId34"/>
  </p:sldIdLst>
  <p:sldSz cx="12192000" cy="6858000"/>
  <p:notesSz cx="6858000" cy="9144000"/>
  <p:embeddedFontLs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Roboto" panose="02000000000000000000" pitchFamily="2" charset="0"/>
      <p:regular r:id="rId40"/>
      <p:bold r:id="rId41"/>
      <p:italic r:id="rId42"/>
      <p:boldItalic r:id="rId43"/>
    </p:embeddedFont>
    <p:embeddedFont>
      <p:font typeface="ＭＳ Ｐゴシック" panose="020B0600070205080204" pitchFamily="34" charset="-128"/>
      <p:regular r:id="rId44"/>
    </p:embeddedFont>
    <p:embeddedFont>
      <p:font typeface="Helvetica" pitchFamily="2" charset="0"/>
      <p:regular r:id="rId45"/>
      <p:bold r:id="rId46"/>
      <p:italic r:id="rId47"/>
      <p:boldItalic r:id="rId48"/>
    </p:embeddedFont>
    <p:embeddedFont>
      <p:font typeface="Calibri Light" panose="020F0302020204030204" pitchFamily="34" charset="0"/>
      <p:regular r:id="rId49"/>
      <p:italic r:id="rId50"/>
    </p:embeddedFont>
    <p:embeddedFont>
      <p:font typeface="Montserrat" panose="00000500000000000000" pitchFamily="2" charset="0"/>
      <p:regular r:id="rId51"/>
      <p:bold r:id="rId52"/>
      <p:italic r:id="rId53"/>
      <p:boldItalic r:id="rId5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598D"/>
    <a:srgbClr val="19A9E1"/>
    <a:srgbClr val="B1DBF0"/>
    <a:srgbClr val="3994A9"/>
    <a:srgbClr val="49AEBE"/>
    <a:srgbClr val="4EADC3"/>
    <a:srgbClr val="FFFFFF"/>
    <a:srgbClr val="0B7C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63" autoAdjust="0"/>
    <p:restoredTop sz="81144" autoAdjust="0"/>
  </p:normalViewPr>
  <p:slideViewPr>
    <p:cSldViewPr snapToGrid="0">
      <p:cViewPr varScale="1">
        <p:scale>
          <a:sx n="77" d="100"/>
          <a:sy n="77" d="100"/>
        </p:scale>
        <p:origin x="83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5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font" Target="fonts/font4.fntdata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font" Target="fonts/font15.fntdata"/><Relationship Id="rId55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9" Type="http://schemas.openxmlformats.org/officeDocument/2006/relationships/slide" Target="slides/slide1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font" Target="fonts/font18.fntdata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56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font" Target="fonts/font16.fntdata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0" Type="http://schemas.openxmlformats.org/officeDocument/2006/relationships/slide" Target="slides/slide7.xml"/><Relationship Id="rId41" Type="http://schemas.openxmlformats.org/officeDocument/2006/relationships/font" Target="fonts/font6.fntdata"/><Relationship Id="rId54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font" Target="fonts/font1.fntdata"/><Relationship Id="rId49" Type="http://schemas.openxmlformats.org/officeDocument/2006/relationships/font" Target="fonts/font14.fntdata"/><Relationship Id="rId57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8.xml"/><Relationship Id="rId44" Type="http://schemas.openxmlformats.org/officeDocument/2006/relationships/font" Target="fonts/font9.fntdata"/><Relationship Id="rId52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2FAC37-867E-4B0E-A9AE-DD351E4F4312}" type="datetimeFigureOut">
              <a:rPr lang="en-US" smtClean="0"/>
              <a:t>12/7/2022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AB6271-198A-475E-B1F4-5E0A69DBC6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261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B6271-198A-475E-B1F4-5E0A69DBC60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4827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B6271-198A-475E-B1F4-5E0A69DBC608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9972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B6271-198A-475E-B1F4-5E0A69DBC608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922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B6271-198A-475E-B1F4-5E0A69DBC60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64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B6271-198A-475E-B1F4-5E0A69DBC60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5480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B6271-198A-475E-B1F4-5E0A69DBC60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9842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B6271-198A-475E-B1F4-5E0A69DBC60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8278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B6271-198A-475E-B1F4-5E0A69DBC60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3400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B6271-198A-475E-B1F4-5E0A69DBC60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3039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B6271-198A-475E-B1F4-5E0A69DBC60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981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B6271-198A-475E-B1F4-5E0A69DBC608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746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65CF-19CA-46A3-9A80-0F6A457790B9}" type="datetimeFigureOut">
              <a:rPr lang="en-US" smtClean="0"/>
              <a:t>12/7/2022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850-47D5-4D8B-AD27-0D7F76F85D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530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65CF-19CA-46A3-9A80-0F6A457790B9}" type="datetimeFigureOut">
              <a:rPr lang="en-US" smtClean="0"/>
              <a:t>12/7/2022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850-47D5-4D8B-AD27-0D7F76F85D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813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65CF-19CA-46A3-9A80-0F6A457790B9}" type="datetimeFigureOut">
              <a:rPr lang="en-US" smtClean="0"/>
              <a:t>12/7/2022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850-47D5-4D8B-AD27-0D7F76F85D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89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09600" y="1546841"/>
            <a:ext cx="10972800" cy="4045388"/>
          </a:xfrm>
          <a:prstGeom prst="rect">
            <a:avLst/>
          </a:prstGeom>
        </p:spPr>
        <p:txBody>
          <a:bodyPr tIns="0" rIns="0" bIns="0" anchor="ctr"/>
          <a:lstStyle>
            <a:lvl1pPr algn="ctr">
              <a:buFontTx/>
              <a:buNone/>
              <a:defRPr sz="4400">
                <a:solidFill>
                  <a:schemeClr val="tx1"/>
                </a:solidFill>
              </a:defRPr>
            </a:lvl1pPr>
            <a:lvl2pPr marL="228591" indent="-228591" algn="ctr">
              <a:buClr>
                <a:srgbClr val="C03137"/>
              </a:buClr>
              <a:buFontTx/>
              <a:buNone/>
              <a:defRPr sz="2400"/>
            </a:lvl2pPr>
            <a:lvl3pPr marL="458770" indent="-230179" algn="ctr">
              <a:buFontTx/>
              <a:buNone/>
              <a:defRPr/>
            </a:lvl3pPr>
            <a:lvl4pPr marL="458770" indent="-230179" algn="ctr">
              <a:buFontTx/>
              <a:buNone/>
              <a:defRPr/>
            </a:lvl4pPr>
            <a:lvl5pPr marL="458770" indent="-230179" algn="ctr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95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09600" y="1581866"/>
            <a:ext cx="10972800" cy="3653886"/>
          </a:xfrm>
          <a:prstGeom prst="rect">
            <a:avLst/>
          </a:prstGeom>
        </p:spPr>
        <p:txBody>
          <a:bodyPr tIns="0" rIns="0" bIns="0" anchor="ctr"/>
          <a:lstStyle>
            <a:lvl1pPr algn="ctr">
              <a:buFontTx/>
              <a:buNone/>
              <a:defRPr sz="3600">
                <a:solidFill>
                  <a:schemeClr val="tx1"/>
                </a:solidFill>
              </a:defRPr>
            </a:lvl1pPr>
            <a:lvl2pPr marL="228591" indent="-228591" algn="ctr">
              <a:buClr>
                <a:srgbClr val="C03137"/>
              </a:buClr>
              <a:buFontTx/>
              <a:buNone/>
              <a:defRPr sz="2400"/>
            </a:lvl2pPr>
            <a:lvl3pPr marL="458770" indent="-230179" algn="ctr">
              <a:buFontTx/>
              <a:buNone/>
              <a:defRPr/>
            </a:lvl3pPr>
            <a:lvl4pPr marL="458770" indent="-230179" algn="ctr">
              <a:buFontTx/>
              <a:buNone/>
              <a:defRPr/>
            </a:lvl4pPr>
            <a:lvl5pPr marL="458770" indent="-230179" algn="ctr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1729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Left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09600" y="1365314"/>
            <a:ext cx="10972800" cy="4701034"/>
          </a:xfrm>
          <a:prstGeom prst="rect">
            <a:avLst/>
          </a:prstGeom>
        </p:spPr>
        <p:txBody>
          <a:bodyPr lIns="0" tIns="0" rIns="0" b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 baseline="0">
                <a:solidFill>
                  <a:schemeClr val="tx1"/>
                </a:solidFill>
              </a:defRPr>
            </a:lvl1pPr>
            <a:lvl2pPr marL="731491" indent="-365745">
              <a:buClr>
                <a:srgbClr val="B60225"/>
              </a:buClr>
              <a:buFont typeface="Courier New"/>
              <a:buChar char="o"/>
              <a:defRPr sz="2400" baseline="0">
                <a:solidFill>
                  <a:schemeClr val="tx1"/>
                </a:solidFill>
              </a:defRPr>
            </a:lvl2pPr>
            <a:lvl3pPr marL="731491" indent="-365745">
              <a:buClr>
                <a:srgbClr val="B60225"/>
              </a:buClr>
              <a:buFont typeface="Courier New"/>
              <a:buChar char="o"/>
              <a:defRPr sz="2400" baseline="0">
                <a:solidFill>
                  <a:schemeClr val="tx1"/>
                </a:solidFill>
              </a:defRPr>
            </a:lvl3pPr>
            <a:lvl4pPr marL="731491" indent="-365745">
              <a:buClr>
                <a:srgbClr val="B60225"/>
              </a:buClr>
              <a:buFont typeface="Courier New"/>
              <a:buChar char="o"/>
              <a:defRPr sz="2400" baseline="0">
                <a:solidFill>
                  <a:schemeClr val="tx1"/>
                </a:solidFill>
              </a:defRPr>
            </a:lvl4pPr>
            <a:lvl5pPr marL="731491" indent="-365745">
              <a:buClr>
                <a:srgbClr val="B60225"/>
              </a:buClr>
              <a:buFont typeface="Courier New"/>
              <a:buChar char="o"/>
              <a:defRPr sz="24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179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Header followed by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41356" y="1325650"/>
            <a:ext cx="10941049" cy="4645336"/>
          </a:xfrm>
        </p:spPr>
        <p:txBody>
          <a:bodyPr lIns="0"/>
          <a:lstStyle>
            <a:lvl1pPr marL="0" indent="0">
              <a:buFontTx/>
              <a:buNone/>
              <a:defRPr/>
            </a:lvl1pPr>
            <a:lvl2pPr marL="365110" indent="-365110">
              <a:buFont typeface="Arial"/>
              <a:buChar char="•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870626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Bulleted Text-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611719" y="1322364"/>
            <a:ext cx="5941483" cy="4704325"/>
          </a:xfrm>
          <a:prstGeom prst="rect">
            <a:avLst/>
          </a:prstGeom>
        </p:spPr>
        <p:txBody>
          <a:bodyPr lIns="0" t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731491" indent="-365745" algn="l">
              <a:buClr>
                <a:srgbClr val="B60225"/>
              </a:buClr>
              <a:buFont typeface="Courier New"/>
              <a:buChar char="o"/>
              <a:defRPr sz="24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21"/>
          </p:nvPr>
        </p:nvSpPr>
        <p:spPr>
          <a:xfrm>
            <a:off x="7010527" y="4719421"/>
            <a:ext cx="5181476" cy="164060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22"/>
          </p:nvPr>
        </p:nvSpPr>
        <p:spPr>
          <a:xfrm>
            <a:off x="7010527" y="2916708"/>
            <a:ext cx="5181476" cy="165439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23"/>
          </p:nvPr>
        </p:nvSpPr>
        <p:spPr>
          <a:xfrm>
            <a:off x="7010527" y="1113995"/>
            <a:ext cx="5181476" cy="165439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3387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Bulleted Text-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>
            <a:off x="7010400" y="1111319"/>
            <a:ext cx="5181600" cy="5271436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611719" y="1322364"/>
            <a:ext cx="5941483" cy="4704325"/>
          </a:xfrm>
          <a:prstGeom prst="rect">
            <a:avLst/>
          </a:prstGeom>
        </p:spPr>
        <p:txBody>
          <a:bodyPr lIns="0" t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731491" indent="-365745" algn="l">
              <a:buClr>
                <a:srgbClr val="B60225"/>
              </a:buClr>
              <a:buFont typeface="Courier New"/>
              <a:buChar char="o"/>
              <a:defRPr sz="24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48366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Bulleted Text-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6637870" y="1111324"/>
            <a:ext cx="5554133" cy="256039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Chart Placeholder 7"/>
          <p:cNvSpPr>
            <a:spLocks noGrp="1"/>
          </p:cNvSpPr>
          <p:nvPr>
            <p:ph type="chart" sz="quarter" idx="11"/>
          </p:nvPr>
        </p:nvSpPr>
        <p:spPr>
          <a:xfrm>
            <a:off x="6637870" y="3826396"/>
            <a:ext cx="5554133" cy="2556364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611722" y="1322364"/>
            <a:ext cx="5746097" cy="4704325"/>
          </a:xfrm>
          <a:prstGeom prst="rect">
            <a:avLst/>
          </a:prstGeom>
        </p:spPr>
        <p:txBody>
          <a:bodyPr lIns="0" t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731491" indent="-365745" algn="l">
              <a:buClr>
                <a:srgbClr val="B60225"/>
              </a:buClr>
              <a:buFont typeface="Courier New"/>
              <a:buChar char="o"/>
              <a:defRPr sz="24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87544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Bulleted Text-2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4933" y="274638"/>
            <a:ext cx="7247467" cy="741362"/>
          </a:xfrm>
          <a:prstGeom prst="rect">
            <a:avLst/>
          </a:prstGeom>
        </p:spPr>
        <p:txBody>
          <a:bodyPr vert="horz" anchor="ctr"/>
          <a:lstStyle>
            <a:lvl1pPr>
              <a:defRPr sz="1800" cap="all" baseline="0">
                <a:solidFill>
                  <a:srgbClr val="B6022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able Placeholder 5"/>
          <p:cNvSpPr>
            <a:spLocks noGrp="1"/>
          </p:cNvSpPr>
          <p:nvPr>
            <p:ph type="tbl" sz="quarter" idx="11"/>
          </p:nvPr>
        </p:nvSpPr>
        <p:spPr>
          <a:xfrm>
            <a:off x="6588514" y="1116775"/>
            <a:ext cx="5603489" cy="255494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Table Placeholder 7"/>
          <p:cNvSpPr>
            <a:spLocks noGrp="1"/>
          </p:cNvSpPr>
          <p:nvPr>
            <p:ph type="tbl" sz="quarter" idx="12"/>
          </p:nvPr>
        </p:nvSpPr>
        <p:spPr>
          <a:xfrm>
            <a:off x="6588514" y="3801972"/>
            <a:ext cx="5603489" cy="257264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>
          <a:xfrm>
            <a:off x="611720" y="1322364"/>
            <a:ext cx="5597549" cy="4704325"/>
          </a:xfrm>
          <a:prstGeom prst="rect">
            <a:avLst/>
          </a:prstGeom>
        </p:spPr>
        <p:txBody>
          <a:bodyPr lIns="0" t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731491" indent="-365745" algn="l">
              <a:buClr>
                <a:srgbClr val="B60225"/>
              </a:buClr>
              <a:buFont typeface="Courier New"/>
              <a:buChar char="o"/>
              <a:defRPr sz="24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740078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65CF-19CA-46A3-9A80-0F6A457790B9}" type="datetimeFigureOut">
              <a:rPr lang="en-US" smtClean="0"/>
              <a:t>12/7/2022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850-47D5-4D8B-AD27-0D7F76F85D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8434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Bulleted Text-2 SmartArt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33" y="288518"/>
            <a:ext cx="6827520" cy="7239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martArt Placeholder 5"/>
          <p:cNvSpPr>
            <a:spLocks noGrp="1"/>
          </p:cNvSpPr>
          <p:nvPr>
            <p:ph type="dgm" sz="quarter" idx="11"/>
          </p:nvPr>
        </p:nvSpPr>
        <p:spPr>
          <a:xfrm>
            <a:off x="6490828" y="1107212"/>
            <a:ext cx="5701177" cy="257264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SmartArt Placeholder 7"/>
          <p:cNvSpPr>
            <a:spLocks noGrp="1"/>
          </p:cNvSpPr>
          <p:nvPr>
            <p:ph type="dgm" sz="quarter" idx="12"/>
          </p:nvPr>
        </p:nvSpPr>
        <p:spPr>
          <a:xfrm>
            <a:off x="6485470" y="3818259"/>
            <a:ext cx="5706533" cy="2572641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611721" y="1322364"/>
            <a:ext cx="5523276" cy="4704325"/>
          </a:xfrm>
          <a:prstGeom prst="rect">
            <a:avLst/>
          </a:prstGeom>
        </p:spPr>
        <p:txBody>
          <a:bodyPr lIns="0" t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731491" indent="-365745" algn="l">
              <a:buClr>
                <a:srgbClr val="B60225"/>
              </a:buClr>
              <a:buFont typeface="Courier New"/>
              <a:buChar char="o"/>
              <a:defRPr sz="24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37220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0" y="1099072"/>
            <a:ext cx="12192000" cy="5283683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 baseline="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053706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2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9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1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18289"/>
            <a:ext cx="3860800" cy="329184"/>
          </a:xfrm>
          <a:prstGeom prst="rect">
            <a:avLst/>
          </a:prstGeom>
        </p:spPr>
        <p:txBody>
          <a:bodyPr/>
          <a:lstStyle/>
          <a:p>
            <a:pPr defTabSz="457182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white"/>
                </a:solidFill>
                <a:latin typeface="Arial" charset="0"/>
                <a:ea typeface="ＭＳ Ｐゴシック" charset="0"/>
              </a:rPr>
              <a:t>3/18/2015</a:t>
            </a:r>
            <a:endParaRPr lang="en-US" dirty="0">
              <a:solidFill>
                <a:prstClr val="white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60000" y="18289"/>
            <a:ext cx="1422400" cy="329184"/>
          </a:xfrm>
          <a:prstGeom prst="rect">
            <a:avLst/>
          </a:prstGeom>
        </p:spPr>
        <p:txBody>
          <a:bodyPr/>
          <a:lstStyle/>
          <a:p>
            <a:pPr defTabSz="457182" fontAlgn="base">
              <a:spcBef>
                <a:spcPct val="0"/>
              </a:spcBef>
              <a:spcAft>
                <a:spcPct val="0"/>
              </a:spcAft>
            </a:pPr>
            <a:fld id="{A14BC5D1-4456-4A6A-84BE-346621CDF629}" type="slidenum">
              <a:rPr lang="en-US" smtClean="0">
                <a:solidFill>
                  <a:prstClr val="white"/>
                </a:solidFill>
                <a:latin typeface="Arial" charset="0"/>
                <a:ea typeface="ＭＳ Ｐゴシック" charset="0"/>
              </a:rPr>
              <a:pPr defTabSz="457182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white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25123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09600" y="1546841"/>
            <a:ext cx="10972800" cy="4045388"/>
          </a:xfrm>
          <a:prstGeom prst="rect">
            <a:avLst/>
          </a:prstGeom>
        </p:spPr>
        <p:txBody>
          <a:bodyPr tIns="0" rIns="0" bIns="0" anchor="ctr"/>
          <a:lstStyle>
            <a:lvl1pPr algn="ctr">
              <a:buFontTx/>
              <a:buNone/>
              <a:defRPr sz="4400">
                <a:solidFill>
                  <a:schemeClr val="tx1"/>
                </a:solidFill>
              </a:defRPr>
            </a:lvl1pPr>
            <a:lvl2pPr marL="228591" indent="-228591" algn="ctr">
              <a:buClr>
                <a:srgbClr val="C03137"/>
              </a:buClr>
              <a:buFontTx/>
              <a:buNone/>
              <a:defRPr sz="2400"/>
            </a:lvl2pPr>
            <a:lvl3pPr marL="458770" indent="-230179" algn="ctr">
              <a:buFontTx/>
              <a:buNone/>
              <a:defRPr/>
            </a:lvl3pPr>
            <a:lvl4pPr marL="458770" indent="-230179" algn="ctr">
              <a:buFontTx/>
              <a:buNone/>
              <a:defRPr/>
            </a:lvl4pPr>
            <a:lvl5pPr marL="458770" indent="-230179" algn="ctr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2359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09600" y="1581866"/>
            <a:ext cx="10972800" cy="3653886"/>
          </a:xfrm>
          <a:prstGeom prst="rect">
            <a:avLst/>
          </a:prstGeom>
        </p:spPr>
        <p:txBody>
          <a:bodyPr tIns="0" rIns="0" bIns="0" anchor="ctr"/>
          <a:lstStyle>
            <a:lvl1pPr algn="ctr">
              <a:buFontTx/>
              <a:buNone/>
              <a:defRPr sz="3600">
                <a:solidFill>
                  <a:schemeClr val="tx1"/>
                </a:solidFill>
              </a:defRPr>
            </a:lvl1pPr>
            <a:lvl2pPr marL="228591" indent="-228591" algn="ctr">
              <a:buClr>
                <a:srgbClr val="C03137"/>
              </a:buClr>
              <a:buFontTx/>
              <a:buNone/>
              <a:defRPr sz="2400"/>
            </a:lvl2pPr>
            <a:lvl3pPr marL="458770" indent="-230179" algn="ctr">
              <a:buFontTx/>
              <a:buNone/>
              <a:defRPr/>
            </a:lvl3pPr>
            <a:lvl4pPr marL="458770" indent="-230179" algn="ctr">
              <a:buFontTx/>
              <a:buNone/>
              <a:defRPr/>
            </a:lvl4pPr>
            <a:lvl5pPr marL="458770" indent="-230179" algn="ctr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180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Left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09600" y="1365314"/>
            <a:ext cx="10972800" cy="4701034"/>
          </a:xfrm>
          <a:prstGeom prst="rect">
            <a:avLst/>
          </a:prstGeom>
        </p:spPr>
        <p:txBody>
          <a:bodyPr lIns="0" tIns="0" rIns="0" b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 baseline="0">
                <a:solidFill>
                  <a:schemeClr val="tx1"/>
                </a:solidFill>
              </a:defRPr>
            </a:lvl1pPr>
            <a:lvl2pPr marL="731491" indent="-365745">
              <a:buClr>
                <a:srgbClr val="B60225"/>
              </a:buClr>
              <a:buFont typeface="Courier New"/>
              <a:buChar char="o"/>
              <a:defRPr sz="2400" baseline="0">
                <a:solidFill>
                  <a:schemeClr val="tx1"/>
                </a:solidFill>
              </a:defRPr>
            </a:lvl2pPr>
            <a:lvl3pPr marL="731491" indent="-365745">
              <a:buClr>
                <a:srgbClr val="B60225"/>
              </a:buClr>
              <a:buFont typeface="Courier New"/>
              <a:buChar char="o"/>
              <a:defRPr sz="2400" baseline="0">
                <a:solidFill>
                  <a:schemeClr val="tx1"/>
                </a:solidFill>
              </a:defRPr>
            </a:lvl3pPr>
            <a:lvl4pPr marL="731491" indent="-365745">
              <a:buClr>
                <a:srgbClr val="B60225"/>
              </a:buClr>
              <a:buFont typeface="Courier New"/>
              <a:buChar char="o"/>
              <a:defRPr sz="2400" baseline="0">
                <a:solidFill>
                  <a:schemeClr val="tx1"/>
                </a:solidFill>
              </a:defRPr>
            </a:lvl4pPr>
            <a:lvl5pPr marL="731491" indent="-365745">
              <a:buClr>
                <a:srgbClr val="B60225"/>
              </a:buClr>
              <a:buFont typeface="Courier New"/>
              <a:buChar char="o"/>
              <a:defRPr sz="24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0547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Header followed by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41356" y="1325650"/>
            <a:ext cx="10941049" cy="4645336"/>
          </a:xfrm>
        </p:spPr>
        <p:txBody>
          <a:bodyPr lIns="0"/>
          <a:lstStyle>
            <a:lvl1pPr marL="0" indent="0">
              <a:buFontTx/>
              <a:buNone/>
              <a:defRPr/>
            </a:lvl1pPr>
            <a:lvl2pPr marL="365110" indent="-365110">
              <a:buFont typeface="Arial"/>
              <a:buChar char="•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474502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Bulleted Text-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611719" y="1322364"/>
            <a:ext cx="5941483" cy="4704325"/>
          </a:xfrm>
          <a:prstGeom prst="rect">
            <a:avLst/>
          </a:prstGeom>
        </p:spPr>
        <p:txBody>
          <a:bodyPr lIns="0" t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731491" indent="-365745" algn="l">
              <a:buClr>
                <a:srgbClr val="B60225"/>
              </a:buClr>
              <a:buFont typeface="Courier New"/>
              <a:buChar char="o"/>
              <a:defRPr sz="24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21"/>
          </p:nvPr>
        </p:nvSpPr>
        <p:spPr>
          <a:xfrm>
            <a:off x="7010527" y="4719421"/>
            <a:ext cx="5181476" cy="164060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22"/>
          </p:nvPr>
        </p:nvSpPr>
        <p:spPr>
          <a:xfrm>
            <a:off x="7010527" y="2916708"/>
            <a:ext cx="5181476" cy="165439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23"/>
          </p:nvPr>
        </p:nvSpPr>
        <p:spPr>
          <a:xfrm>
            <a:off x="7010527" y="1113995"/>
            <a:ext cx="5181476" cy="165439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833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Bulleted Text-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>
            <a:off x="7010400" y="1111319"/>
            <a:ext cx="5181600" cy="5271436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611719" y="1322364"/>
            <a:ext cx="5941483" cy="4704325"/>
          </a:xfrm>
          <a:prstGeom prst="rect">
            <a:avLst/>
          </a:prstGeom>
        </p:spPr>
        <p:txBody>
          <a:bodyPr lIns="0" t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731491" indent="-365745" algn="l">
              <a:buClr>
                <a:srgbClr val="B60225"/>
              </a:buClr>
              <a:buFont typeface="Courier New"/>
              <a:buChar char="o"/>
              <a:defRPr sz="24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7018350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Bulleted Text-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6637870" y="1111324"/>
            <a:ext cx="5554133" cy="256039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Chart Placeholder 7"/>
          <p:cNvSpPr>
            <a:spLocks noGrp="1"/>
          </p:cNvSpPr>
          <p:nvPr>
            <p:ph type="chart" sz="quarter" idx="11"/>
          </p:nvPr>
        </p:nvSpPr>
        <p:spPr>
          <a:xfrm>
            <a:off x="6637870" y="3826396"/>
            <a:ext cx="5554133" cy="2556364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611722" y="1322364"/>
            <a:ext cx="5746097" cy="4704325"/>
          </a:xfrm>
          <a:prstGeom prst="rect">
            <a:avLst/>
          </a:prstGeom>
        </p:spPr>
        <p:txBody>
          <a:bodyPr lIns="0" t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731491" indent="-365745" algn="l">
              <a:buClr>
                <a:srgbClr val="B60225"/>
              </a:buClr>
              <a:buFont typeface="Courier New"/>
              <a:buChar char="o"/>
              <a:defRPr sz="24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38461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65CF-19CA-46A3-9A80-0F6A457790B9}" type="datetimeFigureOut">
              <a:rPr lang="en-US" smtClean="0"/>
              <a:t>12/7/2022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850-47D5-4D8B-AD27-0D7F76F85D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3890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Bulleted Text-2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4933" y="274638"/>
            <a:ext cx="7247467" cy="741362"/>
          </a:xfrm>
          <a:prstGeom prst="rect">
            <a:avLst/>
          </a:prstGeom>
        </p:spPr>
        <p:txBody>
          <a:bodyPr vert="horz" anchor="ctr"/>
          <a:lstStyle>
            <a:lvl1pPr>
              <a:defRPr sz="1800" cap="all" baseline="0">
                <a:solidFill>
                  <a:srgbClr val="B6022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able Placeholder 5"/>
          <p:cNvSpPr>
            <a:spLocks noGrp="1"/>
          </p:cNvSpPr>
          <p:nvPr>
            <p:ph type="tbl" sz="quarter" idx="11"/>
          </p:nvPr>
        </p:nvSpPr>
        <p:spPr>
          <a:xfrm>
            <a:off x="6588514" y="1116775"/>
            <a:ext cx="5603489" cy="255494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Table Placeholder 7"/>
          <p:cNvSpPr>
            <a:spLocks noGrp="1"/>
          </p:cNvSpPr>
          <p:nvPr>
            <p:ph type="tbl" sz="quarter" idx="12"/>
          </p:nvPr>
        </p:nvSpPr>
        <p:spPr>
          <a:xfrm>
            <a:off x="6588514" y="3801972"/>
            <a:ext cx="5603489" cy="257264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>
          <a:xfrm>
            <a:off x="611720" y="1322364"/>
            <a:ext cx="5597549" cy="4704325"/>
          </a:xfrm>
          <a:prstGeom prst="rect">
            <a:avLst/>
          </a:prstGeom>
        </p:spPr>
        <p:txBody>
          <a:bodyPr lIns="0" t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731491" indent="-365745" algn="l">
              <a:buClr>
                <a:srgbClr val="B60225"/>
              </a:buClr>
              <a:buFont typeface="Courier New"/>
              <a:buChar char="o"/>
              <a:defRPr sz="24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049565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Bulleted Text-2 SmartArt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33" y="288518"/>
            <a:ext cx="6827520" cy="7239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martArt Placeholder 5"/>
          <p:cNvSpPr>
            <a:spLocks noGrp="1"/>
          </p:cNvSpPr>
          <p:nvPr>
            <p:ph type="dgm" sz="quarter" idx="11"/>
          </p:nvPr>
        </p:nvSpPr>
        <p:spPr>
          <a:xfrm>
            <a:off x="6490828" y="1107212"/>
            <a:ext cx="5701177" cy="257264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SmartArt Placeholder 7"/>
          <p:cNvSpPr>
            <a:spLocks noGrp="1"/>
          </p:cNvSpPr>
          <p:nvPr>
            <p:ph type="dgm" sz="quarter" idx="12"/>
          </p:nvPr>
        </p:nvSpPr>
        <p:spPr>
          <a:xfrm>
            <a:off x="6485470" y="3818259"/>
            <a:ext cx="5706533" cy="2572641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611721" y="1322364"/>
            <a:ext cx="5523276" cy="4704325"/>
          </a:xfrm>
          <a:prstGeom prst="rect">
            <a:avLst/>
          </a:prstGeom>
        </p:spPr>
        <p:txBody>
          <a:bodyPr lIns="0" t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731491" indent="-365745" algn="l">
              <a:buClr>
                <a:srgbClr val="B60225"/>
              </a:buClr>
              <a:buFont typeface="Courier New"/>
              <a:buChar char="o"/>
              <a:defRPr sz="24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865200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0" y="1099072"/>
            <a:ext cx="12192000" cy="5283683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 baseline="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637441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2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9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1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18289"/>
            <a:ext cx="3860800" cy="329184"/>
          </a:xfrm>
          <a:prstGeom prst="rect">
            <a:avLst/>
          </a:prstGeom>
        </p:spPr>
        <p:txBody>
          <a:bodyPr/>
          <a:lstStyle/>
          <a:p>
            <a:pPr defTabSz="457182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white"/>
                </a:solidFill>
                <a:latin typeface="Arial" charset="0"/>
                <a:ea typeface="ＭＳ Ｐゴシック" charset="0"/>
              </a:rPr>
              <a:t>3/18/2015</a:t>
            </a:r>
            <a:endParaRPr lang="en-US" dirty="0">
              <a:solidFill>
                <a:prstClr val="white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60000" y="18289"/>
            <a:ext cx="1422400" cy="329184"/>
          </a:xfrm>
          <a:prstGeom prst="rect">
            <a:avLst/>
          </a:prstGeom>
        </p:spPr>
        <p:txBody>
          <a:bodyPr/>
          <a:lstStyle/>
          <a:p>
            <a:pPr defTabSz="457182" fontAlgn="base">
              <a:spcBef>
                <a:spcPct val="0"/>
              </a:spcBef>
              <a:spcAft>
                <a:spcPct val="0"/>
              </a:spcAft>
            </a:pPr>
            <a:fld id="{A14BC5D1-4456-4A6A-84BE-346621CDF629}" type="slidenum">
              <a:rPr lang="en-US" smtClean="0">
                <a:solidFill>
                  <a:prstClr val="white"/>
                </a:solidFill>
                <a:latin typeface="Arial" charset="0"/>
                <a:ea typeface="ＭＳ Ｐゴシック" charset="0"/>
              </a:rPr>
              <a:pPr defTabSz="457182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white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14486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09600" y="1546841"/>
            <a:ext cx="10972800" cy="4045388"/>
          </a:xfrm>
          <a:prstGeom prst="rect">
            <a:avLst/>
          </a:prstGeom>
        </p:spPr>
        <p:txBody>
          <a:bodyPr tIns="0" rIns="0" bIns="0" anchor="ctr"/>
          <a:lstStyle>
            <a:lvl1pPr algn="ctr">
              <a:buFontTx/>
              <a:buNone/>
              <a:defRPr sz="4400">
                <a:solidFill>
                  <a:schemeClr val="tx1"/>
                </a:solidFill>
              </a:defRPr>
            </a:lvl1pPr>
            <a:lvl2pPr marL="228591" indent="-228591" algn="ctr">
              <a:buClr>
                <a:srgbClr val="C03137"/>
              </a:buClr>
              <a:buFontTx/>
              <a:buNone/>
              <a:defRPr sz="2400"/>
            </a:lvl2pPr>
            <a:lvl3pPr marL="458770" indent="-230179" algn="ctr">
              <a:buFontTx/>
              <a:buNone/>
              <a:defRPr/>
            </a:lvl3pPr>
            <a:lvl4pPr marL="458770" indent="-230179" algn="ctr">
              <a:buFontTx/>
              <a:buNone/>
              <a:defRPr/>
            </a:lvl4pPr>
            <a:lvl5pPr marL="458770" indent="-230179" algn="ctr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0510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09600" y="1581866"/>
            <a:ext cx="10972800" cy="3653886"/>
          </a:xfrm>
          <a:prstGeom prst="rect">
            <a:avLst/>
          </a:prstGeom>
        </p:spPr>
        <p:txBody>
          <a:bodyPr tIns="0" rIns="0" bIns="0" anchor="ctr"/>
          <a:lstStyle>
            <a:lvl1pPr algn="ctr">
              <a:buFontTx/>
              <a:buNone/>
              <a:defRPr sz="3600">
                <a:solidFill>
                  <a:schemeClr val="tx1"/>
                </a:solidFill>
              </a:defRPr>
            </a:lvl1pPr>
            <a:lvl2pPr marL="228591" indent="-228591" algn="ctr">
              <a:buClr>
                <a:srgbClr val="C03137"/>
              </a:buClr>
              <a:buFontTx/>
              <a:buNone/>
              <a:defRPr sz="2400"/>
            </a:lvl2pPr>
            <a:lvl3pPr marL="458770" indent="-230179" algn="ctr">
              <a:buFontTx/>
              <a:buNone/>
              <a:defRPr/>
            </a:lvl3pPr>
            <a:lvl4pPr marL="458770" indent="-230179" algn="ctr">
              <a:buFontTx/>
              <a:buNone/>
              <a:defRPr/>
            </a:lvl4pPr>
            <a:lvl5pPr marL="458770" indent="-230179" algn="ctr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4741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Left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09600" y="1365314"/>
            <a:ext cx="10972800" cy="4701034"/>
          </a:xfrm>
          <a:prstGeom prst="rect">
            <a:avLst/>
          </a:prstGeom>
        </p:spPr>
        <p:txBody>
          <a:bodyPr lIns="0" tIns="0" rIns="0" b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 baseline="0">
                <a:solidFill>
                  <a:schemeClr val="tx1"/>
                </a:solidFill>
              </a:defRPr>
            </a:lvl1pPr>
            <a:lvl2pPr marL="731491" indent="-365745">
              <a:buClr>
                <a:srgbClr val="B60225"/>
              </a:buClr>
              <a:buFont typeface="Courier New"/>
              <a:buChar char="o"/>
              <a:defRPr sz="2400" baseline="0">
                <a:solidFill>
                  <a:schemeClr val="tx1"/>
                </a:solidFill>
              </a:defRPr>
            </a:lvl2pPr>
            <a:lvl3pPr marL="731491" indent="-365745">
              <a:buClr>
                <a:srgbClr val="B60225"/>
              </a:buClr>
              <a:buFont typeface="Courier New"/>
              <a:buChar char="o"/>
              <a:defRPr sz="2400" baseline="0">
                <a:solidFill>
                  <a:schemeClr val="tx1"/>
                </a:solidFill>
              </a:defRPr>
            </a:lvl3pPr>
            <a:lvl4pPr marL="731491" indent="-365745">
              <a:buClr>
                <a:srgbClr val="B60225"/>
              </a:buClr>
              <a:buFont typeface="Courier New"/>
              <a:buChar char="o"/>
              <a:defRPr sz="2400" baseline="0">
                <a:solidFill>
                  <a:schemeClr val="tx1"/>
                </a:solidFill>
              </a:defRPr>
            </a:lvl4pPr>
            <a:lvl5pPr marL="731491" indent="-365745">
              <a:buClr>
                <a:srgbClr val="B60225"/>
              </a:buClr>
              <a:buFont typeface="Courier New"/>
              <a:buChar char="o"/>
              <a:defRPr sz="24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1394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Header followed by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41356" y="1325650"/>
            <a:ext cx="10941049" cy="4645336"/>
          </a:xfrm>
        </p:spPr>
        <p:txBody>
          <a:bodyPr lIns="0"/>
          <a:lstStyle>
            <a:lvl1pPr marL="0" indent="0">
              <a:buFontTx/>
              <a:buNone/>
              <a:defRPr/>
            </a:lvl1pPr>
            <a:lvl2pPr marL="365110" indent="-365110">
              <a:buFont typeface="Arial"/>
              <a:buChar char="•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207626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Bulleted Text-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611719" y="1322364"/>
            <a:ext cx="5941483" cy="4704325"/>
          </a:xfrm>
          <a:prstGeom prst="rect">
            <a:avLst/>
          </a:prstGeom>
        </p:spPr>
        <p:txBody>
          <a:bodyPr lIns="0" t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731491" indent="-365745" algn="l">
              <a:buClr>
                <a:srgbClr val="B60225"/>
              </a:buClr>
              <a:buFont typeface="Courier New"/>
              <a:buChar char="o"/>
              <a:defRPr sz="24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21"/>
          </p:nvPr>
        </p:nvSpPr>
        <p:spPr>
          <a:xfrm>
            <a:off x="7010527" y="4719421"/>
            <a:ext cx="5181476" cy="164060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22"/>
          </p:nvPr>
        </p:nvSpPr>
        <p:spPr>
          <a:xfrm>
            <a:off x="7010527" y="2916708"/>
            <a:ext cx="5181476" cy="165439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23"/>
          </p:nvPr>
        </p:nvSpPr>
        <p:spPr>
          <a:xfrm>
            <a:off x="7010527" y="1113995"/>
            <a:ext cx="5181476" cy="165439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6814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Bulleted Text-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>
            <a:off x="7010400" y="1111319"/>
            <a:ext cx="5181600" cy="5271436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611719" y="1322364"/>
            <a:ext cx="5941483" cy="4704325"/>
          </a:xfrm>
          <a:prstGeom prst="rect">
            <a:avLst/>
          </a:prstGeom>
        </p:spPr>
        <p:txBody>
          <a:bodyPr lIns="0" t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731491" indent="-365745" algn="l">
              <a:buClr>
                <a:srgbClr val="B60225"/>
              </a:buClr>
              <a:buFont typeface="Courier New"/>
              <a:buChar char="o"/>
              <a:defRPr sz="24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28810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65CF-19CA-46A3-9A80-0F6A457790B9}" type="datetimeFigureOut">
              <a:rPr lang="en-US" smtClean="0"/>
              <a:t>12/7/2022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850-47D5-4D8B-AD27-0D7F76F85D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412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Bulleted Text-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6637870" y="1111324"/>
            <a:ext cx="5554133" cy="256039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Chart Placeholder 7"/>
          <p:cNvSpPr>
            <a:spLocks noGrp="1"/>
          </p:cNvSpPr>
          <p:nvPr>
            <p:ph type="chart" sz="quarter" idx="11"/>
          </p:nvPr>
        </p:nvSpPr>
        <p:spPr>
          <a:xfrm>
            <a:off x="6637870" y="3826396"/>
            <a:ext cx="5554133" cy="2556364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611722" y="1322364"/>
            <a:ext cx="5746097" cy="4704325"/>
          </a:xfrm>
          <a:prstGeom prst="rect">
            <a:avLst/>
          </a:prstGeom>
        </p:spPr>
        <p:txBody>
          <a:bodyPr lIns="0" t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731491" indent="-365745" algn="l">
              <a:buClr>
                <a:srgbClr val="B60225"/>
              </a:buClr>
              <a:buFont typeface="Courier New"/>
              <a:buChar char="o"/>
              <a:defRPr sz="24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179746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Bulleted Text-2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4933" y="274638"/>
            <a:ext cx="7247467" cy="741362"/>
          </a:xfrm>
          <a:prstGeom prst="rect">
            <a:avLst/>
          </a:prstGeom>
        </p:spPr>
        <p:txBody>
          <a:bodyPr vert="horz" anchor="ctr"/>
          <a:lstStyle>
            <a:lvl1pPr>
              <a:defRPr sz="1800" cap="all" baseline="0">
                <a:solidFill>
                  <a:srgbClr val="B6022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able Placeholder 5"/>
          <p:cNvSpPr>
            <a:spLocks noGrp="1"/>
          </p:cNvSpPr>
          <p:nvPr>
            <p:ph type="tbl" sz="quarter" idx="11"/>
          </p:nvPr>
        </p:nvSpPr>
        <p:spPr>
          <a:xfrm>
            <a:off x="6588514" y="1116775"/>
            <a:ext cx="5603489" cy="255494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Table Placeholder 7"/>
          <p:cNvSpPr>
            <a:spLocks noGrp="1"/>
          </p:cNvSpPr>
          <p:nvPr>
            <p:ph type="tbl" sz="quarter" idx="12"/>
          </p:nvPr>
        </p:nvSpPr>
        <p:spPr>
          <a:xfrm>
            <a:off x="6588514" y="3801972"/>
            <a:ext cx="5603489" cy="257264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>
          <a:xfrm>
            <a:off x="611720" y="1322364"/>
            <a:ext cx="5597549" cy="4704325"/>
          </a:xfrm>
          <a:prstGeom prst="rect">
            <a:avLst/>
          </a:prstGeom>
        </p:spPr>
        <p:txBody>
          <a:bodyPr lIns="0" t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731491" indent="-365745" algn="l">
              <a:buClr>
                <a:srgbClr val="B60225"/>
              </a:buClr>
              <a:buFont typeface="Courier New"/>
              <a:buChar char="o"/>
              <a:defRPr sz="24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026581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Bulleted Text-2 SmartArt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33" y="288518"/>
            <a:ext cx="6827520" cy="7239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martArt Placeholder 5"/>
          <p:cNvSpPr>
            <a:spLocks noGrp="1"/>
          </p:cNvSpPr>
          <p:nvPr>
            <p:ph type="dgm" sz="quarter" idx="11"/>
          </p:nvPr>
        </p:nvSpPr>
        <p:spPr>
          <a:xfrm>
            <a:off x="6490828" y="1107212"/>
            <a:ext cx="5701177" cy="257264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SmartArt Placeholder 7"/>
          <p:cNvSpPr>
            <a:spLocks noGrp="1"/>
          </p:cNvSpPr>
          <p:nvPr>
            <p:ph type="dgm" sz="quarter" idx="12"/>
          </p:nvPr>
        </p:nvSpPr>
        <p:spPr>
          <a:xfrm>
            <a:off x="6485470" y="3818259"/>
            <a:ext cx="5706533" cy="2572641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611721" y="1322364"/>
            <a:ext cx="5523276" cy="4704325"/>
          </a:xfrm>
          <a:prstGeom prst="rect">
            <a:avLst/>
          </a:prstGeom>
        </p:spPr>
        <p:txBody>
          <a:bodyPr lIns="0" t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731491" indent="-365745" algn="l">
              <a:buClr>
                <a:srgbClr val="B60225"/>
              </a:buClr>
              <a:buFont typeface="Courier New"/>
              <a:buChar char="o"/>
              <a:defRPr sz="24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341079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0" y="1099072"/>
            <a:ext cx="12192000" cy="5283683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 baseline="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301028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5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18289"/>
            <a:ext cx="3860800" cy="329184"/>
          </a:xfrm>
          <a:prstGeom prst="rect">
            <a:avLst/>
          </a:prstGeom>
        </p:spPr>
        <p:txBody>
          <a:bodyPr/>
          <a:lstStyle/>
          <a:p>
            <a:pPr defTabSz="457182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black"/>
                </a:solidFill>
                <a:latin typeface="Arial" charset="0"/>
                <a:ea typeface="ＭＳ Ｐゴシック" charset="0"/>
              </a:rPr>
              <a:t>3/18/2015</a:t>
            </a:r>
            <a:endParaRPr lang="en-US" dirty="0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60000" y="18289"/>
            <a:ext cx="1422400" cy="329184"/>
          </a:xfrm>
          <a:prstGeom prst="rect">
            <a:avLst/>
          </a:prstGeom>
        </p:spPr>
        <p:txBody>
          <a:bodyPr/>
          <a:lstStyle/>
          <a:p>
            <a:pPr defTabSz="457182" fontAlgn="base">
              <a:spcBef>
                <a:spcPct val="0"/>
              </a:spcBef>
              <a:spcAft>
                <a:spcPct val="0"/>
              </a:spcAft>
            </a:pPr>
            <a:fld id="{A14BC5D1-4456-4A6A-84BE-346621CDF629}" type="slidenum">
              <a:rPr lang="en-US" smtClean="0">
                <a:solidFill>
                  <a:prstClr val="black"/>
                </a:solidFill>
                <a:latin typeface="Arial" charset="0"/>
                <a:ea typeface="ＭＳ Ｐゴシック" charset="0"/>
              </a:rPr>
              <a:pPr defTabSz="457182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17552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2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9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1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18289"/>
            <a:ext cx="3860800" cy="329184"/>
          </a:xfrm>
          <a:prstGeom prst="rect">
            <a:avLst/>
          </a:prstGeom>
        </p:spPr>
        <p:txBody>
          <a:bodyPr/>
          <a:lstStyle/>
          <a:p>
            <a:pPr defTabSz="457182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white"/>
                </a:solidFill>
                <a:latin typeface="Arial" charset="0"/>
                <a:ea typeface="ＭＳ Ｐゴシック" charset="0"/>
              </a:rPr>
              <a:t>3/18/2015</a:t>
            </a:r>
            <a:endParaRPr lang="en-US" dirty="0">
              <a:solidFill>
                <a:prstClr val="white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60000" y="18289"/>
            <a:ext cx="1422400" cy="329184"/>
          </a:xfrm>
          <a:prstGeom prst="rect">
            <a:avLst/>
          </a:prstGeom>
        </p:spPr>
        <p:txBody>
          <a:bodyPr/>
          <a:lstStyle/>
          <a:p>
            <a:pPr defTabSz="457182" fontAlgn="base">
              <a:spcBef>
                <a:spcPct val="0"/>
              </a:spcBef>
              <a:spcAft>
                <a:spcPct val="0"/>
              </a:spcAft>
            </a:pPr>
            <a:fld id="{A14BC5D1-4456-4A6A-84BE-346621CDF629}" type="slidenum">
              <a:rPr lang="en-US" smtClean="0">
                <a:solidFill>
                  <a:prstClr val="white"/>
                </a:solidFill>
                <a:latin typeface="Arial" charset="0"/>
                <a:ea typeface="ＭＳ Ｐゴシック" charset="0"/>
              </a:rPr>
              <a:pPr defTabSz="457182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white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44734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96832"/>
            <a:ext cx="9144000" cy="2387600"/>
          </a:xfrm>
        </p:spPr>
        <p:txBody>
          <a:bodyPr anchor="b">
            <a:normAutofit/>
          </a:bodyPr>
          <a:lstStyle>
            <a:lvl1pPr algn="ctr">
              <a:defRPr sz="5333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312660"/>
            <a:ext cx="9144000" cy="1655763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1A1A1A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endParaRPr lang="en-US" dirty="0" smtClean="0"/>
          </a:p>
          <a:p>
            <a:r>
              <a:rPr lang="en-US" dirty="0" err="1" smtClean="0"/>
              <a:t>Subheadline</a:t>
            </a:r>
            <a:endParaRPr lang="en-US" dirty="0" smtClean="0"/>
          </a:p>
          <a:p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5625581"/>
            <a:ext cx="12192000" cy="12192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800">
              <a:solidFill>
                <a:srgbClr val="C7C4E2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7535" y="5967027"/>
            <a:ext cx="2080931" cy="549527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524001" y="3131219"/>
            <a:ext cx="9144001" cy="60959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800">
              <a:solidFill>
                <a:srgbClr val="C7C4E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82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8607"/>
          </a:xfrm>
        </p:spPr>
        <p:txBody>
          <a:bodyPr>
            <a:normAutofit/>
          </a:bodyPr>
          <a:lstStyle>
            <a:lvl1pPr>
              <a:defRPr sz="400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97564"/>
            <a:ext cx="10515600" cy="4979401"/>
          </a:xfrm>
        </p:spPr>
        <p:txBody>
          <a:bodyPr/>
          <a:lstStyle>
            <a:lvl1pPr marL="228594" indent="-228594">
              <a:buFont typeface="Arial" panose="020B0604020202020204" pitchFamily="34" charset="0"/>
              <a:buChar char="•"/>
              <a:defRPr>
                <a:solidFill>
                  <a:srgbClr val="1A1A1A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solidFill>
                  <a:srgbClr val="1A1A1A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solidFill>
                  <a:srgbClr val="1A1A1A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solidFill>
                  <a:srgbClr val="1A1A1A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solidFill>
                  <a:srgbClr val="1A1A1A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248400"/>
            <a:ext cx="12192000" cy="6096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800">
              <a:solidFill>
                <a:srgbClr val="C7C4E2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2004" y="6357089"/>
            <a:ext cx="452787" cy="392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124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8607"/>
          </a:xfrm>
        </p:spPr>
        <p:txBody>
          <a:bodyPr>
            <a:normAutofit/>
          </a:bodyPr>
          <a:lstStyle>
            <a:lvl1pPr>
              <a:defRPr sz="400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97564"/>
            <a:ext cx="10515600" cy="4979401"/>
          </a:xfrm>
        </p:spPr>
        <p:txBody>
          <a:bodyPr/>
          <a:lstStyle>
            <a:lvl1pPr marL="228594" indent="-228594">
              <a:buFont typeface="Arial" panose="020B0604020202020204" pitchFamily="34" charset="0"/>
              <a:buChar char="•"/>
              <a:defRPr>
                <a:solidFill>
                  <a:srgbClr val="1A1A1A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solidFill>
                  <a:srgbClr val="1A1A1A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solidFill>
                  <a:srgbClr val="1A1A1A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solidFill>
                  <a:srgbClr val="1A1A1A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solidFill>
                  <a:srgbClr val="1A1A1A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248400"/>
            <a:ext cx="12192000" cy="6096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800">
              <a:solidFill>
                <a:srgbClr val="C7C4E2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2004" y="6357089"/>
            <a:ext cx="452787" cy="392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730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0090"/>
            <a:ext cx="10515600" cy="546644"/>
          </a:xfrm>
        </p:spPr>
        <p:txBody>
          <a:bodyPr>
            <a:normAutofit/>
          </a:bodyPr>
          <a:lstStyle>
            <a:lvl1pPr>
              <a:defRPr sz="400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110643"/>
            <a:ext cx="5157787" cy="584547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1899099"/>
            <a:ext cx="5157787" cy="4290564"/>
          </a:xfrm>
        </p:spPr>
        <p:txBody>
          <a:bodyPr/>
          <a:lstStyle>
            <a:lvl1pPr>
              <a:defRPr sz="2400">
                <a:solidFill>
                  <a:srgbClr val="1A1A1A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sz="2133">
                <a:solidFill>
                  <a:srgbClr val="1A1A1A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solidFill>
                  <a:srgbClr val="1A1A1A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solidFill>
                  <a:srgbClr val="1A1A1A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solidFill>
                  <a:srgbClr val="1A1A1A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110643"/>
            <a:ext cx="5183188" cy="584547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1899099"/>
            <a:ext cx="5183188" cy="4290564"/>
          </a:xfrm>
        </p:spPr>
        <p:txBody>
          <a:bodyPr/>
          <a:lstStyle>
            <a:lvl1pPr>
              <a:defRPr sz="2400">
                <a:solidFill>
                  <a:srgbClr val="1A1A1A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sz="2133">
                <a:solidFill>
                  <a:srgbClr val="1A1A1A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solidFill>
                  <a:srgbClr val="1A1A1A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solidFill>
                  <a:srgbClr val="1A1A1A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solidFill>
                  <a:srgbClr val="1A1A1A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248400"/>
            <a:ext cx="12192000" cy="6096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800">
              <a:solidFill>
                <a:srgbClr val="C7C4E2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2004" y="6357089"/>
            <a:ext cx="452787" cy="392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261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65CF-19CA-46A3-9A80-0F6A457790B9}" type="datetimeFigureOut">
              <a:rPr lang="en-US" smtClean="0"/>
              <a:t>12/7/2022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850-47D5-4D8B-AD27-0D7F76F85D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86166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8607"/>
          </a:xfrm>
        </p:spPr>
        <p:txBody>
          <a:bodyPr>
            <a:normAutofit/>
          </a:bodyPr>
          <a:lstStyle>
            <a:lvl1pPr>
              <a:defRPr sz="400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97564"/>
            <a:ext cx="10515600" cy="4979401"/>
          </a:xfrm>
        </p:spPr>
        <p:txBody>
          <a:bodyPr/>
          <a:lstStyle>
            <a:lvl1pPr marL="228594" indent="-228594">
              <a:buFont typeface="Arial" panose="020B0604020202020204" pitchFamily="34" charset="0"/>
              <a:buChar char="•"/>
              <a:defRPr>
                <a:solidFill>
                  <a:srgbClr val="1A1A1A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solidFill>
                  <a:srgbClr val="1A1A1A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solidFill>
                  <a:srgbClr val="1A1A1A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solidFill>
                  <a:srgbClr val="1A1A1A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solidFill>
                  <a:srgbClr val="1A1A1A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248400"/>
            <a:ext cx="12192000" cy="6096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800">
              <a:solidFill>
                <a:srgbClr val="C7C4E2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2004" y="6357089"/>
            <a:ext cx="452787" cy="392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566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248400"/>
            <a:ext cx="12192000" cy="6096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800">
              <a:solidFill>
                <a:srgbClr val="C7C4E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2004" y="6357089"/>
            <a:ext cx="452787" cy="392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919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7850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6248400"/>
            <a:ext cx="12192000" cy="6096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800">
              <a:solidFill>
                <a:srgbClr val="C7C4E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2004" y="6357089"/>
            <a:ext cx="452787" cy="392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728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l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761" y="753611"/>
            <a:ext cx="10515600" cy="2754263"/>
          </a:xfrm>
        </p:spPr>
        <p:txBody>
          <a:bodyPr anchor="b">
            <a:normAutofit/>
          </a:bodyPr>
          <a:lstStyle>
            <a:lvl1pPr>
              <a:defRPr sz="5333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761" y="3732462"/>
            <a:ext cx="10515600" cy="1401060"/>
          </a:xfrm>
        </p:spPr>
        <p:txBody>
          <a:bodyPr/>
          <a:lstStyle>
            <a:lvl1pPr marL="0" indent="0">
              <a:buNone/>
              <a:defRPr sz="2400">
                <a:solidFill>
                  <a:srgbClr val="1A1A1A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5625581"/>
            <a:ext cx="12192000" cy="1232419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800">
              <a:solidFill>
                <a:srgbClr val="C7C4E2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7535" y="5967027"/>
            <a:ext cx="2080931" cy="54952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861761" y="3540126"/>
            <a:ext cx="10515600" cy="60959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800">
              <a:solidFill>
                <a:srgbClr val="C7C4E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750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65CF-19CA-46A3-9A80-0F6A457790B9}" type="datetimeFigureOut">
              <a:rPr lang="en-US" smtClean="0"/>
              <a:t>12/7/2022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850-47D5-4D8B-AD27-0D7F76F85D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539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65CF-19CA-46A3-9A80-0F6A457790B9}" type="datetimeFigureOut">
              <a:rPr lang="en-US" smtClean="0"/>
              <a:t>12/7/2022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850-47D5-4D8B-AD27-0D7F76F85D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26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65CF-19CA-46A3-9A80-0F6A457790B9}" type="datetimeFigureOut">
              <a:rPr lang="en-US" smtClean="0"/>
              <a:t>12/7/2022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850-47D5-4D8B-AD27-0D7F76F85D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879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65CF-19CA-46A3-9A80-0F6A457790B9}" type="datetimeFigureOut">
              <a:rPr lang="en-US" smtClean="0"/>
              <a:t>12/7/2022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850-47D5-4D8B-AD27-0D7F76F85D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459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5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5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5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53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.emf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4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4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4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365CF-19CA-46A3-9A80-0F6A457790B9}" type="datetimeFigureOut">
              <a:rPr lang="en-US" smtClean="0"/>
              <a:t>12/7/2022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54850-47D5-4D8B-AD27-0D7F76F85D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988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534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</p:sldLayoutIdLst>
  <p:timing>
    <p:tnLst>
      <p:par>
        <p:cTn id="1" dur="indefinite" restart="never" nodeType="tmRoot"/>
      </p:par>
    </p:tnLst>
  </p:timing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5333" b="1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A1A1A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A1A1A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A1A1A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A1A1A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A1A1A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322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</p:sldLayoutIdLst>
  <p:timing>
    <p:tnLst>
      <p:par>
        <p:cTn id="1" dur="indefinite" restart="never" nodeType="tmRoot"/>
      </p:par>
    </p:tnLst>
  </p:timing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5333" b="1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A1A1A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A1A1A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A1A1A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A1A1A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A1A1A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936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</p:sldLayoutIdLst>
  <p:timing>
    <p:tnLst>
      <p:par>
        <p:cTn id="1" dur="indefinite" restart="never" nodeType="tmRoot"/>
      </p:par>
    </p:tnLst>
  </p:timing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5333" b="1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A1A1A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A1A1A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A1A1A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A1A1A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A1A1A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515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</p:sldLayoutIdLst>
  <p:timing>
    <p:tnLst>
      <p:par>
        <p:cTn id="1" dur="indefinite" restart="never" nodeType="tmRoot"/>
      </p:par>
    </p:tnLst>
  </p:timing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5333" b="1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A1A1A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A1A1A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A1A1A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A1A1A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A1A1A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296" y="272867"/>
            <a:ext cx="2584041" cy="756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B6022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B602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082675"/>
            <a:ext cx="12192000" cy="1588"/>
          </a:xfrm>
          <a:prstGeom prst="line">
            <a:avLst/>
          </a:prstGeom>
          <a:ln w="12700">
            <a:solidFill>
              <a:srgbClr val="B602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3951184" y="283983"/>
            <a:ext cx="7631217" cy="730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09600" y="1325651"/>
            <a:ext cx="10972800" cy="4701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165600" y="6380789"/>
            <a:ext cx="3860800" cy="4772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467327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r" defTabSz="457200" rtl="0" eaLnBrk="0" fontAlgn="base" hangingPunct="0">
        <a:spcBef>
          <a:spcPct val="0"/>
        </a:spcBef>
        <a:spcAft>
          <a:spcPct val="0"/>
        </a:spcAft>
        <a:defRPr sz="1600" kern="1200" cap="all" baseline="0">
          <a:solidFill>
            <a:srgbClr val="000000"/>
          </a:solidFill>
          <a:latin typeface="Helvetica"/>
          <a:ea typeface="ＭＳ Ｐゴシック" pitchFamily="-112" charset="-128"/>
          <a:cs typeface="Helvetica"/>
        </a:defRPr>
      </a:lvl1pPr>
      <a:lvl2pPr algn="r" defTabSz="457200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2pPr>
      <a:lvl3pPr algn="r" defTabSz="457200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3pPr>
      <a:lvl4pPr algn="r" defTabSz="457200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4pPr>
      <a:lvl5pPr algn="r" defTabSz="457200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5pPr>
      <a:lvl6pPr marL="457200" algn="r" defTabSz="457200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6pPr>
      <a:lvl7pPr marL="914400" algn="r" defTabSz="457200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7pPr>
      <a:lvl8pPr marL="1371600" algn="r" defTabSz="457200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8pPr>
      <a:lvl9pPr marL="1828800" algn="r" defTabSz="457200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9pPr>
    </p:titleStyle>
    <p:bodyStyle>
      <a:lvl1pPr marL="365760" indent="-365760" algn="l" defTabSz="457200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Arial"/>
        <a:buChar char="•"/>
        <a:defRPr sz="32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1pPr>
      <a:lvl2pPr marL="731520" indent="-365760" algn="l" defTabSz="576263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2pPr>
      <a:lvl3pPr marL="731520" indent="-365760" algn="l" defTabSz="457200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3pPr>
      <a:lvl4pPr marL="731520" indent="-365760" algn="l" defTabSz="457200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4pPr>
      <a:lvl5pPr marL="731520" indent="-365760" algn="l" defTabSz="457200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300" y="272868"/>
            <a:ext cx="2584041" cy="756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B6022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8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B602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8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082675"/>
            <a:ext cx="12192000" cy="1588"/>
          </a:xfrm>
          <a:prstGeom prst="line">
            <a:avLst/>
          </a:prstGeom>
          <a:ln w="12700">
            <a:solidFill>
              <a:srgbClr val="B602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3951188" y="283983"/>
            <a:ext cx="7631217" cy="730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09600" y="1325652"/>
            <a:ext cx="10972800" cy="4701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165600" y="6380794"/>
            <a:ext cx="3860800" cy="4772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pPr defTabSz="45718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614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6" r:id="rId11"/>
  </p:sldLayoutIdLst>
  <p:hf sldNum="0" hdr="0" dt="0"/>
  <p:txStyles>
    <p:titleStyle>
      <a:lvl1pPr algn="r" defTabSz="457182" rtl="0" eaLnBrk="0" fontAlgn="base" hangingPunct="0">
        <a:spcBef>
          <a:spcPct val="0"/>
        </a:spcBef>
        <a:spcAft>
          <a:spcPct val="0"/>
        </a:spcAft>
        <a:defRPr sz="1600" kern="1200" cap="all" baseline="0">
          <a:solidFill>
            <a:srgbClr val="000000"/>
          </a:solidFill>
          <a:latin typeface="Helvetica"/>
          <a:ea typeface="ＭＳ Ｐゴシック" pitchFamily="-112" charset="-128"/>
          <a:cs typeface="Helvetica"/>
        </a:defRPr>
      </a:lvl1pPr>
      <a:lvl2pPr algn="r" defTabSz="457182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2pPr>
      <a:lvl3pPr algn="r" defTabSz="457182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3pPr>
      <a:lvl4pPr algn="r" defTabSz="457182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4pPr>
      <a:lvl5pPr algn="r" defTabSz="457182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5pPr>
      <a:lvl6pPr marL="457182" algn="r" defTabSz="457182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6pPr>
      <a:lvl7pPr marL="914363" algn="r" defTabSz="457182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7pPr>
      <a:lvl8pPr marL="1371545" algn="r" defTabSz="457182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8pPr>
      <a:lvl9pPr marL="1828727" algn="r" defTabSz="457182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9pPr>
    </p:titleStyle>
    <p:bodyStyle>
      <a:lvl1pPr marL="365745" indent="-365745" algn="l" defTabSz="457182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Arial"/>
        <a:buChar char="•"/>
        <a:defRPr sz="32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1pPr>
      <a:lvl2pPr marL="731491" indent="-365745" algn="l" defTabSz="576240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2pPr>
      <a:lvl3pPr marL="731491" indent="-365745" algn="l" defTabSz="457182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3pPr>
      <a:lvl4pPr marL="731491" indent="-365745" algn="l" defTabSz="457182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4pPr>
      <a:lvl5pPr marL="731491" indent="-365745" algn="l" defTabSz="457182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5pPr>
      <a:lvl6pPr marL="2514499" indent="-228591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300" y="272868"/>
            <a:ext cx="2584041" cy="756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B6022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8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B602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8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082675"/>
            <a:ext cx="12192000" cy="1588"/>
          </a:xfrm>
          <a:prstGeom prst="line">
            <a:avLst/>
          </a:prstGeom>
          <a:ln w="12700">
            <a:solidFill>
              <a:srgbClr val="B602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3951188" y="283983"/>
            <a:ext cx="7631217" cy="730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09600" y="1325652"/>
            <a:ext cx="10972800" cy="4701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165600" y="6380794"/>
            <a:ext cx="3860800" cy="4772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pPr defTabSz="45718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252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9" r:id="rId11"/>
  </p:sldLayoutIdLst>
  <p:hf sldNum="0" hdr="0" dt="0"/>
  <p:txStyles>
    <p:titleStyle>
      <a:lvl1pPr algn="r" defTabSz="457182" rtl="0" eaLnBrk="0" fontAlgn="base" hangingPunct="0">
        <a:spcBef>
          <a:spcPct val="0"/>
        </a:spcBef>
        <a:spcAft>
          <a:spcPct val="0"/>
        </a:spcAft>
        <a:defRPr sz="1600" kern="1200" cap="all" baseline="0">
          <a:solidFill>
            <a:srgbClr val="000000"/>
          </a:solidFill>
          <a:latin typeface="Helvetica"/>
          <a:ea typeface="ＭＳ Ｐゴシック" pitchFamily="-112" charset="-128"/>
          <a:cs typeface="Helvetica"/>
        </a:defRPr>
      </a:lvl1pPr>
      <a:lvl2pPr algn="r" defTabSz="457182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2pPr>
      <a:lvl3pPr algn="r" defTabSz="457182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3pPr>
      <a:lvl4pPr algn="r" defTabSz="457182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4pPr>
      <a:lvl5pPr algn="r" defTabSz="457182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5pPr>
      <a:lvl6pPr marL="457182" algn="r" defTabSz="457182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6pPr>
      <a:lvl7pPr marL="914363" algn="r" defTabSz="457182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7pPr>
      <a:lvl8pPr marL="1371545" algn="r" defTabSz="457182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8pPr>
      <a:lvl9pPr marL="1828727" algn="r" defTabSz="457182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9pPr>
    </p:titleStyle>
    <p:bodyStyle>
      <a:lvl1pPr marL="365745" indent="-365745" algn="l" defTabSz="457182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Arial"/>
        <a:buChar char="•"/>
        <a:defRPr sz="32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1pPr>
      <a:lvl2pPr marL="731491" indent="-365745" algn="l" defTabSz="576240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2pPr>
      <a:lvl3pPr marL="731491" indent="-365745" algn="l" defTabSz="457182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3pPr>
      <a:lvl4pPr marL="731491" indent="-365745" algn="l" defTabSz="457182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4pPr>
      <a:lvl5pPr marL="731491" indent="-365745" algn="l" defTabSz="457182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5pPr>
      <a:lvl6pPr marL="2514499" indent="-228591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300" y="272868"/>
            <a:ext cx="2584041" cy="756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B6022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8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B602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8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082675"/>
            <a:ext cx="12192000" cy="1588"/>
          </a:xfrm>
          <a:prstGeom prst="line">
            <a:avLst/>
          </a:prstGeom>
          <a:ln w="12700">
            <a:solidFill>
              <a:srgbClr val="B602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3951188" y="283983"/>
            <a:ext cx="7631217" cy="730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09600" y="1325652"/>
            <a:ext cx="10972800" cy="4701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165600" y="6380794"/>
            <a:ext cx="3860800" cy="4772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pPr defTabSz="45718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754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hf sldNum="0" hdr="0" dt="0"/>
  <p:txStyles>
    <p:titleStyle>
      <a:lvl1pPr algn="r" defTabSz="457182" rtl="0" eaLnBrk="0" fontAlgn="base" hangingPunct="0">
        <a:spcBef>
          <a:spcPct val="0"/>
        </a:spcBef>
        <a:spcAft>
          <a:spcPct val="0"/>
        </a:spcAft>
        <a:defRPr sz="1600" kern="1200" cap="all" baseline="0">
          <a:solidFill>
            <a:srgbClr val="000000"/>
          </a:solidFill>
          <a:latin typeface="Helvetica"/>
          <a:ea typeface="ＭＳ Ｐゴシック" pitchFamily="-112" charset="-128"/>
          <a:cs typeface="Helvetica"/>
        </a:defRPr>
      </a:lvl1pPr>
      <a:lvl2pPr algn="r" defTabSz="457182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2pPr>
      <a:lvl3pPr algn="r" defTabSz="457182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3pPr>
      <a:lvl4pPr algn="r" defTabSz="457182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4pPr>
      <a:lvl5pPr algn="r" defTabSz="457182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5pPr>
      <a:lvl6pPr marL="457182" algn="r" defTabSz="457182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6pPr>
      <a:lvl7pPr marL="914363" algn="r" defTabSz="457182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7pPr>
      <a:lvl8pPr marL="1371545" algn="r" defTabSz="457182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8pPr>
      <a:lvl9pPr marL="1828727" algn="r" defTabSz="457182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9pPr>
    </p:titleStyle>
    <p:bodyStyle>
      <a:lvl1pPr marL="365745" indent="-365745" algn="l" defTabSz="457182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Arial"/>
        <a:buChar char="•"/>
        <a:defRPr sz="32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1pPr>
      <a:lvl2pPr marL="731491" indent="-365745" algn="l" defTabSz="576240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2pPr>
      <a:lvl3pPr marL="731491" indent="-365745" algn="l" defTabSz="457182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3pPr>
      <a:lvl4pPr marL="731491" indent="-365745" algn="l" defTabSz="457182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4pPr>
      <a:lvl5pPr marL="731491" indent="-365745" algn="l" defTabSz="457182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5pPr>
      <a:lvl6pPr marL="2514499" indent="-228591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971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</p:sldLayoutIdLst>
  <p:timing>
    <p:tnLst>
      <p:par>
        <p:cTn id="1" dur="indefinite" restart="never" nodeType="tmRoot"/>
      </p:par>
    </p:tnLst>
  </p:timing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5333" b="1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A1A1A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A1A1A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A1A1A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A1A1A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A1A1A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056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</p:sldLayoutIdLst>
  <p:timing>
    <p:tnLst>
      <p:par>
        <p:cTn id="1" dur="indefinite" restart="never" nodeType="tmRoot"/>
      </p:par>
    </p:tnLst>
  </p:timing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5333" b="1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A1A1A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A1A1A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A1A1A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A1A1A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A1A1A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850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</p:sldLayoutIdLst>
  <p:timing>
    <p:tnLst>
      <p:par>
        <p:cTn id="1" dur="indefinite" restart="never" nodeType="tmRoot"/>
      </p:par>
    </p:tnLst>
  </p:timing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5333" b="1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A1A1A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A1A1A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A1A1A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A1A1A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A1A1A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303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</p:sldLayoutIdLst>
  <p:timing>
    <p:tnLst>
      <p:par>
        <p:cTn id="1" dur="indefinite" restart="never" nodeType="tmRoot"/>
      </p:par>
    </p:tnLst>
  </p:timing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5333" b="1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A1A1A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A1A1A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A1A1A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A1A1A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A1A1A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uburbanhospitalalliance.org/news/flu_vaccine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hyperlink" Target="https://suburbanhospitalalliance.org/news/covid-19_information/vaccine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alth.ny.gov/prevention/prevention_agenda/2019-2024/chr.ht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hyperlink" Target="https://www.health.ny.gov/prevention/prevention_agenda/2019-2024/wb.htm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boliveri@nshc.or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hyperlink" Target="https://lihealthcollab.us11.list-manage.com/subscribe?u=2cd90cf437fe51f2682d50ab9&amp;id=7750e22a3e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healthcollab.org/member-resources/meeting-info/twentytwenty-meeting-date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lihc@nshc.org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1000">
              <a:srgbClr val="B1DBF0"/>
            </a:gs>
            <a:gs pos="100000">
              <a:srgbClr val="19A9E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288367"/>
            <a:ext cx="12192000" cy="1902832"/>
          </a:xfrm>
        </p:spPr>
        <p:txBody>
          <a:bodyPr>
            <a:normAutofit/>
          </a:bodyPr>
          <a:lstStyle/>
          <a:p>
            <a:r>
              <a:rPr lang="en-US" sz="5000" b="1" dirty="0" smtClean="0">
                <a:solidFill>
                  <a:schemeClr val="bg1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December 8, 2022</a:t>
            </a:r>
          </a:p>
          <a:p>
            <a:r>
              <a:rPr lang="en-US" sz="4000" b="1" dirty="0" smtClean="0">
                <a:solidFill>
                  <a:schemeClr val="bg1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Quarterly Meeting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000679"/>
            <a:ext cx="76200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79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Comes Next?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flipV="1">
            <a:off x="5074195" y="612283"/>
            <a:ext cx="6014720" cy="72791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srgbClr val="C7C4E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9224" y="1099740"/>
            <a:ext cx="101135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2400" i="1" dirty="0">
                <a:solidFill>
                  <a:srgbClr val="4C4099"/>
                </a:solidFill>
              </a:rPr>
              <a:t>COVID-19 demonstrated the consequences of inequity …</a:t>
            </a:r>
          </a:p>
          <a:p>
            <a:pPr marL="380990" indent="-380990" defTabSz="914377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C4099"/>
                </a:solidFill>
              </a:rPr>
              <a:t>Inadequate access to healthcare</a:t>
            </a:r>
          </a:p>
          <a:p>
            <a:pPr marL="380990" indent="-380990" defTabSz="914377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C4099"/>
                </a:solidFill>
              </a:rPr>
              <a:t>Inadequate access to childcare</a:t>
            </a:r>
          </a:p>
          <a:p>
            <a:pPr marL="380990" indent="-380990" defTabSz="914377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C4099"/>
                </a:solidFill>
              </a:rPr>
              <a:t>Lack of paid sick leave</a:t>
            </a:r>
          </a:p>
          <a:p>
            <a:pPr marL="380990" indent="-380990" defTabSz="914377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C4099"/>
                </a:solidFill>
              </a:rPr>
              <a:t>Link between socioeconomic status and health risks</a:t>
            </a:r>
          </a:p>
          <a:p>
            <a:pPr marL="380990" indent="-380990" defTabSz="914377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C4099"/>
                </a:solidFill>
              </a:rPr>
              <a:t>Fragility of our supply chain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1097" y="3648090"/>
            <a:ext cx="9997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2400" i="1" dirty="0">
                <a:solidFill>
                  <a:srgbClr val="4C4099"/>
                </a:solidFill>
              </a:rPr>
              <a:t>… but also the significant gaps in our public health infrastructure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09258" y="4529068"/>
            <a:ext cx="66881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2400" i="1" dirty="0">
                <a:solidFill>
                  <a:srgbClr val="4C4099"/>
                </a:solidFill>
              </a:rPr>
              <a:t>How can we align our advocacy goals to advance health equity and strengthen the healthcare system for all?  Where would you invest?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097" y="4140533"/>
            <a:ext cx="1469464" cy="170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45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67" dirty="0"/>
              <a:t>Wendy Darwell, President and CEO</a:t>
            </a:r>
            <a:endParaRPr lang="en-US" sz="1867" dirty="0"/>
          </a:p>
        </p:txBody>
      </p:sp>
    </p:spTree>
    <p:extLst>
      <p:ext uri="{BB962C8B-B14F-4D97-AF65-F5344CB8AC3E}">
        <p14:creationId xmlns:p14="http://schemas.microsoft.com/office/powerpoint/2010/main" val="3200984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950819" y="1242726"/>
            <a:ext cx="10515600" cy="29981"/>
          </a:xfrm>
          <a:prstGeom prst="line">
            <a:avLst/>
          </a:prstGeom>
          <a:ln w="60325" cap="sq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50819" y="395544"/>
            <a:ext cx="93869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solidFill>
                  <a:srgbClr val="19A9E1"/>
                </a:solidFill>
                <a:latin typeface="Montserrat" panose="00000500000000000000" pitchFamily="2" charset="0"/>
              </a:rPr>
              <a:t>Social Media Campaigns</a:t>
            </a:r>
            <a:endParaRPr lang="en-US" sz="5000" b="1" dirty="0">
              <a:solidFill>
                <a:srgbClr val="19A9E1"/>
              </a:solidFill>
              <a:latin typeface="Montserrat" panose="00000500000000000000" pitchFamily="2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950819" y="1509900"/>
            <a:ext cx="10402981" cy="43996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b="1" dirty="0" smtClean="0">
                <a:latin typeface="Helvetica" pitchFamily="2" charset="0"/>
                <a:hlinkClick r:id="rId3"/>
              </a:rPr>
              <a:t>SHANYS Flu Vaccination Campaign</a:t>
            </a:r>
            <a:endParaRPr lang="en-US" b="1" dirty="0" smtClean="0">
              <a:latin typeface="Helvetica" pitchFamily="2" charset="0"/>
            </a:endParaRPr>
          </a:p>
          <a:p>
            <a:pPr algn="l">
              <a:lnSpc>
                <a:spcPct val="100000"/>
              </a:lnSpc>
            </a:pPr>
            <a:r>
              <a:rPr lang="en-US" b="1" dirty="0" smtClean="0">
                <a:latin typeface="Helvetica" pitchFamily="2" charset="0"/>
                <a:hlinkClick r:id="rId4"/>
              </a:rPr>
              <a:t>NSHC “Now’s the Time” Kids COVID Vaccination Campaign</a:t>
            </a:r>
            <a:endParaRPr lang="en-US" b="1" dirty="0" smtClean="0">
              <a:latin typeface="Helvetica" pitchFamily="2" charset="0"/>
            </a:endParaRP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" pitchFamily="2" charset="0"/>
              </a:rPr>
              <a:t>Both available for your use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" pitchFamily="2" charset="0"/>
              </a:rPr>
              <a:t>Co-branding opportunity</a:t>
            </a:r>
            <a:endParaRPr lang="en-US" dirty="0">
              <a:latin typeface="Helvetica" pitchFamily="2" charset="0"/>
            </a:endParaRPr>
          </a:p>
          <a:p>
            <a:pPr algn="l">
              <a:lnSpc>
                <a:spcPct val="100000"/>
              </a:lnSpc>
            </a:pPr>
            <a:endParaRPr lang="en-US" dirty="0">
              <a:latin typeface="Helvetica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909481"/>
            <a:ext cx="12192000" cy="948519"/>
          </a:xfrm>
          <a:prstGeom prst="rect">
            <a:avLst/>
          </a:prstGeom>
          <a:gradFill flip="none" rotWithShape="1">
            <a:gsLst>
              <a:gs pos="0">
                <a:srgbClr val="19A9E1"/>
              </a:gs>
              <a:gs pos="50000">
                <a:srgbClr val="B1DBF0"/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105" y="6060038"/>
            <a:ext cx="1703695" cy="64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74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950819" y="1242726"/>
            <a:ext cx="10515600" cy="29981"/>
          </a:xfrm>
          <a:prstGeom prst="line">
            <a:avLst/>
          </a:prstGeom>
          <a:ln w="60325" cap="sq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50819" y="395544"/>
            <a:ext cx="93869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solidFill>
                  <a:srgbClr val="19A9E1"/>
                </a:solidFill>
                <a:latin typeface="Montserrat" panose="00000500000000000000" pitchFamily="2" charset="0"/>
              </a:rPr>
              <a:t>CHNA Check-In</a:t>
            </a:r>
            <a:endParaRPr lang="en-US" sz="5000" b="1" dirty="0">
              <a:solidFill>
                <a:srgbClr val="19A9E1"/>
              </a:solidFill>
              <a:latin typeface="Montserrat" panose="00000500000000000000" pitchFamily="2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950819" y="1509900"/>
            <a:ext cx="10402981" cy="43996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b="1" dirty="0" smtClean="0">
                <a:latin typeface="Helvetica" pitchFamily="2" charset="0"/>
              </a:rPr>
              <a:t>The state CHNA deadline is December 31, 2022</a:t>
            </a:r>
            <a:endParaRPr lang="en-US" dirty="0" smtClean="0">
              <a:latin typeface="Helvetica" pitchFamily="2" charset="0"/>
            </a:endParaRP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" pitchFamily="2" charset="0"/>
              </a:rPr>
              <a:t>LIHC </a:t>
            </a:r>
            <a:r>
              <a:rPr lang="en-US" dirty="0">
                <a:latin typeface="Helvetica" pitchFamily="2" charset="0"/>
              </a:rPr>
              <a:t>report templates available for each county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2" charset="0"/>
              </a:rPr>
              <a:t>2 regional priorities agreed upon by consensus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2" charset="0"/>
              </a:rPr>
              <a:t>Status check-in– </a:t>
            </a:r>
            <a:r>
              <a:rPr lang="en-US" dirty="0" smtClean="0">
                <a:latin typeface="Helvetica" pitchFamily="2" charset="0"/>
              </a:rPr>
              <a:t>questions, comments, concerns?</a:t>
            </a:r>
            <a:endParaRPr lang="en-US" dirty="0">
              <a:latin typeface="Helvetica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909481"/>
            <a:ext cx="12192000" cy="948519"/>
          </a:xfrm>
          <a:prstGeom prst="rect">
            <a:avLst/>
          </a:prstGeom>
          <a:gradFill flip="none" rotWithShape="1">
            <a:gsLst>
              <a:gs pos="0">
                <a:srgbClr val="19A9E1"/>
              </a:gs>
              <a:gs pos="50000">
                <a:srgbClr val="B1DBF0"/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105" y="6060038"/>
            <a:ext cx="1703695" cy="64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85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950819" y="1242726"/>
            <a:ext cx="10515600" cy="29981"/>
          </a:xfrm>
          <a:prstGeom prst="line">
            <a:avLst/>
          </a:prstGeom>
          <a:ln w="60325" cap="sq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50819" y="395544"/>
            <a:ext cx="93869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solidFill>
                  <a:srgbClr val="19A9E1"/>
                </a:solidFill>
                <a:latin typeface="Montserrat" panose="00000500000000000000" pitchFamily="2" charset="0"/>
              </a:rPr>
              <a:t>Moving Forward</a:t>
            </a:r>
            <a:endParaRPr lang="en-US" sz="5000" b="1" dirty="0">
              <a:solidFill>
                <a:srgbClr val="19A9E1"/>
              </a:solidFill>
              <a:latin typeface="Montserrat" panose="00000500000000000000" pitchFamily="2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950819" y="1509900"/>
            <a:ext cx="10402981" cy="43996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b="1" dirty="0" smtClean="0">
                <a:latin typeface="Helvetica" pitchFamily="2" charset="0"/>
              </a:rPr>
              <a:t>Core Clusters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" pitchFamily="2" charset="0"/>
              </a:rPr>
              <a:t>Should we bring them back?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" pitchFamily="2" charset="0"/>
              </a:rPr>
              <a:t>Cluster focus possibilities: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2" charset="0"/>
              </a:rPr>
              <a:t>E</a:t>
            </a:r>
            <a:r>
              <a:rPr lang="en-US" dirty="0" smtClean="0">
                <a:latin typeface="Helvetica" pitchFamily="2" charset="0"/>
              </a:rPr>
              <a:t>xisting data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2" charset="0"/>
              </a:rPr>
              <a:t>F</a:t>
            </a:r>
            <a:r>
              <a:rPr lang="en-US" dirty="0" smtClean="0">
                <a:latin typeface="Helvetica" pitchFamily="2" charset="0"/>
              </a:rPr>
              <a:t>ood security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" pitchFamily="2" charset="0"/>
              </a:rPr>
              <a:t>Housing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2" charset="0"/>
              </a:rPr>
              <a:t>?</a:t>
            </a:r>
            <a:endParaRPr lang="en-US" dirty="0" smtClean="0">
              <a:latin typeface="Helvetica" pitchFamily="2" charset="0"/>
            </a:endParaRP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dirty="0" smtClean="0">
              <a:latin typeface="Helvetica" pitchFamily="2" charset="0"/>
            </a:endParaRP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dirty="0" smtClean="0">
              <a:latin typeface="Helvetica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909481"/>
            <a:ext cx="12192000" cy="948519"/>
          </a:xfrm>
          <a:prstGeom prst="rect">
            <a:avLst/>
          </a:prstGeom>
          <a:gradFill flip="none" rotWithShape="1">
            <a:gsLst>
              <a:gs pos="0">
                <a:srgbClr val="19A9E1"/>
              </a:gs>
              <a:gs pos="50000">
                <a:srgbClr val="B1DBF0"/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105" y="6060038"/>
            <a:ext cx="1703695" cy="64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18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950819" y="1242726"/>
            <a:ext cx="10515600" cy="29981"/>
          </a:xfrm>
          <a:prstGeom prst="line">
            <a:avLst/>
          </a:prstGeom>
          <a:ln w="60325" cap="sq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50819" y="395544"/>
            <a:ext cx="93869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solidFill>
                  <a:srgbClr val="19A9E1"/>
                </a:solidFill>
                <a:latin typeface="Montserrat" panose="00000500000000000000" pitchFamily="2" charset="0"/>
              </a:rPr>
              <a:t>Moving Forward</a:t>
            </a:r>
            <a:endParaRPr lang="en-US" sz="5000" b="1" dirty="0">
              <a:solidFill>
                <a:srgbClr val="19A9E1"/>
              </a:solidFill>
              <a:latin typeface="Montserrat" panose="00000500000000000000" pitchFamily="2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950819" y="1509900"/>
            <a:ext cx="10402981" cy="43996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b="1" dirty="0" smtClean="0">
                <a:latin typeface="Helvetica" pitchFamily="2" charset="0"/>
              </a:rPr>
              <a:t>Island-Wide Interventions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" pitchFamily="2" charset="0"/>
              </a:rPr>
              <a:t>Awareness campaigns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" pitchFamily="2" charset="0"/>
              </a:rPr>
              <a:t>Live Better</a:t>
            </a:r>
          </a:p>
          <a:p>
            <a:pPr marL="1257300" lvl="2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2" charset="0"/>
              </a:rPr>
              <a:t>C</a:t>
            </a:r>
            <a:r>
              <a:rPr lang="en-US" dirty="0" smtClean="0">
                <a:latin typeface="Helvetica" pitchFamily="2" charset="0"/>
              </a:rPr>
              <a:t>urrently resurrecting</a:t>
            </a:r>
          </a:p>
          <a:p>
            <a:pPr marL="1257300" lvl="2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2" charset="0"/>
              </a:rPr>
              <a:t>A</a:t>
            </a:r>
            <a:r>
              <a:rPr lang="en-US" dirty="0" smtClean="0">
                <a:latin typeface="Helvetica" pitchFamily="2" charset="0"/>
              </a:rPr>
              <a:t>ligns with our priority area, </a:t>
            </a:r>
            <a:r>
              <a:rPr lang="en-US" dirty="0" smtClean="0">
                <a:latin typeface="Helvetica" pitchFamily="2" charset="0"/>
                <a:hlinkClick r:id="rId3"/>
              </a:rPr>
              <a:t>Prevent Chronic Diseases</a:t>
            </a:r>
            <a:endParaRPr lang="en-US" dirty="0" smtClean="0">
              <a:latin typeface="Helvetica" pitchFamily="2" charset="0"/>
            </a:endParaRP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" pitchFamily="2" charset="0"/>
              </a:rPr>
              <a:t>New Campaign</a:t>
            </a:r>
          </a:p>
          <a:p>
            <a:pPr marL="1257300" lvl="2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" pitchFamily="2" charset="0"/>
              </a:rPr>
              <a:t>To align </a:t>
            </a:r>
            <a:r>
              <a:rPr lang="en-US" dirty="0">
                <a:latin typeface="Helvetica" pitchFamily="2" charset="0"/>
              </a:rPr>
              <a:t>with </a:t>
            </a:r>
            <a:r>
              <a:rPr lang="en-US" dirty="0" smtClean="0">
                <a:latin typeface="Helvetica" pitchFamily="2" charset="0"/>
                <a:hlinkClick r:id="rId4"/>
              </a:rPr>
              <a:t>Promote </a:t>
            </a:r>
            <a:r>
              <a:rPr lang="en-US" dirty="0">
                <a:latin typeface="Helvetica" pitchFamily="2" charset="0"/>
                <a:hlinkClick r:id="rId4"/>
              </a:rPr>
              <a:t>Well-Being and Prevent Mental and Substance Use </a:t>
            </a:r>
            <a:r>
              <a:rPr lang="en-US" dirty="0" smtClean="0">
                <a:latin typeface="Helvetica" pitchFamily="2" charset="0"/>
                <a:hlinkClick r:id="rId4"/>
              </a:rPr>
              <a:t>Disorders</a:t>
            </a:r>
            <a:r>
              <a:rPr lang="en-US" dirty="0" smtClean="0">
                <a:latin typeface="Helvetica" pitchFamily="2" charset="0"/>
              </a:rPr>
              <a:t>?</a:t>
            </a:r>
          </a:p>
          <a:p>
            <a:pPr marL="1257300" lvl="2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" pitchFamily="2" charset="0"/>
              </a:rPr>
              <a:t>Other ideas?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dirty="0" smtClean="0">
              <a:latin typeface="Helvetica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909481"/>
            <a:ext cx="12192000" cy="948519"/>
          </a:xfrm>
          <a:prstGeom prst="rect">
            <a:avLst/>
          </a:prstGeom>
          <a:gradFill flip="none" rotWithShape="1">
            <a:gsLst>
              <a:gs pos="0">
                <a:srgbClr val="19A9E1"/>
              </a:gs>
              <a:gs pos="50000">
                <a:srgbClr val="B1DBF0"/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105" y="6060038"/>
            <a:ext cx="1703695" cy="64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34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950819" y="1242726"/>
            <a:ext cx="10515600" cy="29981"/>
          </a:xfrm>
          <a:prstGeom prst="line">
            <a:avLst/>
          </a:prstGeom>
          <a:ln w="60325" cap="sq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50819" y="395544"/>
            <a:ext cx="93869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solidFill>
                  <a:srgbClr val="19A9E1"/>
                </a:solidFill>
                <a:latin typeface="Montserrat" panose="00000500000000000000" pitchFamily="2" charset="0"/>
              </a:rPr>
              <a:t>Moving Forward</a:t>
            </a:r>
            <a:endParaRPr lang="en-US" sz="5000" b="1" dirty="0">
              <a:solidFill>
                <a:srgbClr val="19A9E1"/>
              </a:solidFill>
              <a:latin typeface="Montserrat" panose="00000500000000000000" pitchFamily="2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950819" y="1509900"/>
            <a:ext cx="10402981" cy="43996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b="1" dirty="0" smtClean="0">
                <a:latin typeface="Helvetica" pitchFamily="2" charset="0"/>
              </a:rPr>
              <a:t>Streamlining the LIHC Website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" pitchFamily="2" charset="0"/>
              </a:rPr>
              <a:t>An ongoing effort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" pitchFamily="2" charset="0"/>
              </a:rPr>
              <a:t>Current website contract ends in 2023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" pitchFamily="2" charset="0"/>
              </a:rPr>
              <a:t>Stay tuned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dirty="0" smtClean="0">
              <a:latin typeface="Helvetica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909481"/>
            <a:ext cx="12192000" cy="948519"/>
          </a:xfrm>
          <a:prstGeom prst="rect">
            <a:avLst/>
          </a:prstGeom>
          <a:gradFill flip="none" rotWithShape="1">
            <a:gsLst>
              <a:gs pos="0">
                <a:srgbClr val="19A9E1"/>
              </a:gs>
              <a:gs pos="50000">
                <a:srgbClr val="B1DBF0"/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105" y="6060038"/>
            <a:ext cx="1703695" cy="64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53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950819" y="1242726"/>
            <a:ext cx="10515600" cy="29981"/>
          </a:xfrm>
          <a:prstGeom prst="line">
            <a:avLst/>
          </a:prstGeom>
          <a:ln w="60325" cap="sq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50819" y="395544"/>
            <a:ext cx="93869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solidFill>
                  <a:srgbClr val="19A9E1"/>
                </a:solidFill>
                <a:latin typeface="Montserrat" panose="00000500000000000000" pitchFamily="2" charset="0"/>
              </a:rPr>
              <a:t>Ongoing Engagement</a:t>
            </a:r>
            <a:endParaRPr lang="en-US" sz="5000" b="1" dirty="0">
              <a:solidFill>
                <a:srgbClr val="19A9E1"/>
              </a:solidFill>
              <a:latin typeface="Montserrat" panose="00000500000000000000" pitchFamily="2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950819" y="1509900"/>
            <a:ext cx="10402981" cy="43996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b="1" dirty="0" smtClean="0">
                <a:latin typeface="Helvetica" pitchFamily="2" charset="0"/>
              </a:rPr>
              <a:t>Collaborative Communications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" pitchFamily="2" charset="0"/>
              </a:rPr>
              <a:t>Bi-weekly email newsletter to 400+ contacts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" pitchFamily="2" charset="0"/>
              </a:rPr>
              <a:t>Submit your free events, resources, jobs, and more to </a:t>
            </a:r>
            <a:r>
              <a:rPr lang="en-US" dirty="0" smtClean="0">
                <a:latin typeface="Helvetica" pitchFamily="2" charset="0"/>
                <a:hlinkClick r:id="rId3"/>
              </a:rPr>
              <a:t>boliveri@nshc.org</a:t>
            </a:r>
            <a:endParaRPr lang="en-US" dirty="0" smtClean="0">
              <a:latin typeface="Helvetica" pitchFamily="2" charset="0"/>
            </a:endParaRP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" pitchFamily="2" charset="0"/>
                <a:hlinkClick r:id="rId4"/>
              </a:rPr>
              <a:t>Subscribe to Collaborative Communications</a:t>
            </a:r>
            <a:endParaRPr lang="en-US" dirty="0" smtClean="0">
              <a:latin typeface="Helvetica" pitchFamily="2" charset="0"/>
            </a:endParaRP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dirty="0" smtClean="0">
              <a:latin typeface="Helvetica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909481"/>
            <a:ext cx="12192000" cy="948519"/>
          </a:xfrm>
          <a:prstGeom prst="rect">
            <a:avLst/>
          </a:prstGeom>
          <a:gradFill flip="none" rotWithShape="1">
            <a:gsLst>
              <a:gs pos="0">
                <a:srgbClr val="19A9E1"/>
              </a:gs>
              <a:gs pos="50000">
                <a:srgbClr val="B1DBF0"/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105" y="6060038"/>
            <a:ext cx="1703695" cy="64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74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950819" y="1242726"/>
            <a:ext cx="10515600" cy="29981"/>
          </a:xfrm>
          <a:prstGeom prst="line">
            <a:avLst/>
          </a:prstGeom>
          <a:ln w="60325" cap="sq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50819" y="395544"/>
            <a:ext cx="93869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solidFill>
                  <a:srgbClr val="19A9E1"/>
                </a:solidFill>
                <a:latin typeface="Montserrat" panose="00000500000000000000" pitchFamily="2" charset="0"/>
              </a:rPr>
              <a:t>Ongoing Engagement</a:t>
            </a:r>
            <a:endParaRPr lang="en-US" sz="5000" b="1" dirty="0">
              <a:solidFill>
                <a:srgbClr val="19A9E1"/>
              </a:solidFill>
              <a:latin typeface="Montserrat" panose="00000500000000000000" pitchFamily="2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950819" y="1509900"/>
            <a:ext cx="10402981" cy="43996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b="1" dirty="0" smtClean="0">
                <a:latin typeface="Helvetica" pitchFamily="2" charset="0"/>
              </a:rPr>
              <a:t>Talk with a Doc &amp; Walk with a Doc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" pitchFamily="2" charset="0"/>
              </a:rPr>
              <a:t>Opportunity to partner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" pitchFamily="2" charset="0"/>
              </a:rPr>
              <a:t>LIHC handles coordination, just asks for your efforts to co-promote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dirty="0" smtClean="0">
              <a:latin typeface="Helvetica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909481"/>
            <a:ext cx="12192000" cy="948519"/>
          </a:xfrm>
          <a:prstGeom prst="rect">
            <a:avLst/>
          </a:prstGeom>
          <a:gradFill flip="none" rotWithShape="1">
            <a:gsLst>
              <a:gs pos="0">
                <a:srgbClr val="19A9E1"/>
              </a:gs>
              <a:gs pos="50000">
                <a:srgbClr val="B1DBF0"/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105" y="6060038"/>
            <a:ext cx="1703695" cy="64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82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66802" y="1791524"/>
            <a:ext cx="100836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Helvetica" pitchFamily="2" charset="0"/>
                <a:cs typeface="Calibri" panose="020F0502020204030204" pitchFamily="34" charset="0"/>
              </a:rPr>
              <a:t>Quarterly meetings to continue, registration links to come on </a:t>
            </a:r>
            <a:r>
              <a:rPr lang="en-US" sz="2000" dirty="0" smtClean="0">
                <a:latin typeface="Helvetica" pitchFamily="2" charset="0"/>
                <a:cs typeface="Calibri" panose="020F0502020204030204" pitchFamily="34" charset="0"/>
                <a:hlinkClick r:id="rId3"/>
              </a:rPr>
              <a:t>LIHC website</a:t>
            </a:r>
            <a:endParaRPr lang="en-US" sz="2000" dirty="0" smtClean="0">
              <a:latin typeface="Helvetica" pitchFamily="2" charset="0"/>
              <a:cs typeface="Calibri" panose="020F0502020204030204" pitchFamily="34" charset="0"/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Helvetica" pitchFamily="2" charset="0"/>
                <a:cs typeface="Calibri" panose="020F0502020204030204" pitchFamily="34" charset="0"/>
              </a:rPr>
              <a:t>Thursday, March 30, 2023 at 9:30 AM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Helvetica" pitchFamily="2" charset="0"/>
                <a:cs typeface="Calibri" panose="020F0502020204030204" pitchFamily="34" charset="0"/>
              </a:rPr>
              <a:t>Thursday, June 29, 2023 at 9:30 AM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Helvetica" pitchFamily="2" charset="0"/>
                <a:cs typeface="Calibri" panose="020F0502020204030204" pitchFamily="34" charset="0"/>
              </a:rPr>
              <a:t>Thursday, September 28, 2023 at 9:30 AM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Helvetica" pitchFamily="2" charset="0"/>
                <a:cs typeface="Calibri" panose="020F0502020204030204" pitchFamily="34" charset="0"/>
              </a:rPr>
              <a:t>Thursday, December 7, 2023 at 9:30 AM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Helvetica" pitchFamily="2" charset="0"/>
                <a:cs typeface="Calibri" panose="020F0502020204030204" pitchFamily="34" charset="0"/>
              </a:rPr>
              <a:t>Next LIHC meeting: </a:t>
            </a:r>
            <a:r>
              <a:rPr lang="en-US" sz="2000" b="1" dirty="0" smtClean="0">
                <a:latin typeface="Helvetica" pitchFamily="2" charset="0"/>
              </a:rPr>
              <a:t>Thursday, March 30, 2023, 9:30-11:30 AM</a:t>
            </a:r>
            <a:endParaRPr lang="en-US" sz="2000" b="1" dirty="0">
              <a:latin typeface="Helvetica" pitchFamily="2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8097" y="621792"/>
            <a:ext cx="11423904" cy="11435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dirty="0" smtClean="0">
                <a:solidFill>
                  <a:srgbClr val="19A9E1"/>
                </a:solidFill>
                <a:latin typeface="Montserrat" panose="00000500000000000000" pitchFamily="2" charset="0"/>
              </a:rPr>
              <a:t>2023 Meetings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5909481"/>
            <a:ext cx="12192000" cy="948519"/>
          </a:xfrm>
          <a:prstGeom prst="rect">
            <a:avLst/>
          </a:prstGeom>
          <a:gradFill flip="none" rotWithShape="1">
            <a:gsLst>
              <a:gs pos="0">
                <a:srgbClr val="19A9E1"/>
              </a:gs>
              <a:gs pos="50000">
                <a:srgbClr val="B1DBF0"/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105" y="6060038"/>
            <a:ext cx="1703695" cy="64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15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09481"/>
            <a:ext cx="12192000" cy="948519"/>
          </a:xfrm>
          <a:prstGeom prst="rect">
            <a:avLst/>
          </a:prstGeom>
          <a:gradFill flip="none" rotWithShape="1">
            <a:gsLst>
              <a:gs pos="0">
                <a:srgbClr val="19A9E1"/>
              </a:gs>
              <a:gs pos="50000">
                <a:srgbClr val="B1DBF0"/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200" y="1367737"/>
            <a:ext cx="10515600" cy="29981"/>
          </a:xfrm>
          <a:prstGeom prst="line">
            <a:avLst/>
          </a:prstGeom>
          <a:ln w="60325" cap="sq" cmpd="sng">
            <a:solidFill>
              <a:srgbClr val="19A9E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58639" y="395544"/>
            <a:ext cx="95791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solidFill>
                  <a:srgbClr val="19A9E1"/>
                </a:solidFill>
                <a:latin typeface="Montserrat" panose="00000500000000000000" pitchFamily="2" charset="0"/>
              </a:rPr>
              <a:t>Welcome &amp; Introductions</a:t>
            </a:r>
            <a:endParaRPr lang="en-US" sz="5000" b="1" dirty="0">
              <a:solidFill>
                <a:srgbClr val="19A9E1"/>
              </a:solidFill>
              <a:latin typeface="Montserrat" panose="00000500000000000000" pitchFamily="2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950819" y="1556468"/>
            <a:ext cx="10515600" cy="11732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758639" y="2056693"/>
            <a:ext cx="5232728" cy="29163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2600" b="1" dirty="0" smtClean="0">
                <a:latin typeface="Helvetica" pitchFamily="2" charset="0"/>
              </a:rPr>
              <a:t>Thank you for joining us! </a:t>
            </a:r>
          </a:p>
          <a:p>
            <a:pPr algn="l">
              <a:lnSpc>
                <a:spcPct val="100000"/>
              </a:lnSpc>
            </a:pPr>
            <a:r>
              <a:rPr lang="en-US" sz="2600" dirty="0" smtClean="0">
                <a:latin typeface="Helvetica" pitchFamily="2" charset="0"/>
              </a:rPr>
              <a:t>Please introduce yourself and tell the group what organization you are representing.</a:t>
            </a:r>
            <a:endParaRPr lang="en-US" sz="2600" dirty="0">
              <a:latin typeface="Helvetica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105" y="6060038"/>
            <a:ext cx="1703695" cy="6474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998" y="2056693"/>
            <a:ext cx="4164802" cy="3491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12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3" t="26705" r="18428" b="27228"/>
          <a:stretch/>
        </p:blipFill>
        <p:spPr>
          <a:xfrm>
            <a:off x="4048298" y="2136370"/>
            <a:ext cx="4081549" cy="296764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87552" y="677277"/>
            <a:ext cx="8461385" cy="9423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dirty="0" smtClean="0">
                <a:solidFill>
                  <a:srgbClr val="19A9E1"/>
                </a:solidFill>
                <a:latin typeface="Montserrat" panose="00000500000000000000" pitchFamily="2" charset="0"/>
              </a:rPr>
              <a:t>Discussion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909481"/>
            <a:ext cx="12192000" cy="948519"/>
          </a:xfrm>
          <a:prstGeom prst="rect">
            <a:avLst/>
          </a:prstGeom>
          <a:gradFill flip="none" rotWithShape="1">
            <a:gsLst>
              <a:gs pos="0">
                <a:srgbClr val="19A9E1"/>
              </a:gs>
              <a:gs pos="50000">
                <a:srgbClr val="B1DBF0"/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105" y="6060038"/>
            <a:ext cx="1703695" cy="64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133856" y="859536"/>
            <a:ext cx="8516249" cy="9057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6000" b="1" dirty="0">
                <a:solidFill>
                  <a:srgbClr val="19A9E1"/>
                </a:solidFill>
                <a:latin typeface="Montserrat" panose="00000500000000000000" pitchFamily="2" charset="0"/>
              </a:rPr>
              <a:t>Adjournment</a:t>
            </a:r>
            <a:endParaRPr lang="en-US" sz="6000" b="1" dirty="0" smtClean="0">
              <a:solidFill>
                <a:srgbClr val="19A9E1"/>
              </a:solidFill>
              <a:latin typeface="Montserrat" panose="000005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10471" y="2228672"/>
            <a:ext cx="437105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b="1" dirty="0" smtClean="0">
                <a:latin typeface="Helvetica" pitchFamily="2" charset="0"/>
              </a:rPr>
              <a:t>Thank you!</a:t>
            </a:r>
          </a:p>
          <a:p>
            <a:pPr algn="ctr">
              <a:lnSpc>
                <a:spcPct val="150000"/>
              </a:lnSpc>
            </a:pPr>
            <a:r>
              <a:rPr lang="en-US" sz="3000" dirty="0" smtClean="0">
                <a:latin typeface="Helvetica" pitchFamily="2" charset="0"/>
              </a:rPr>
              <a:t>www.lihealthcollab.org</a:t>
            </a:r>
          </a:p>
          <a:p>
            <a:pPr algn="ctr"/>
            <a:r>
              <a:rPr lang="en-US" sz="3200" dirty="0"/>
              <a:t>(631) 963-4167 </a:t>
            </a: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>
                <a:hlinkClick r:id="rId2"/>
              </a:rPr>
              <a:t>lihc@nshc.org</a:t>
            </a:r>
            <a:endParaRPr lang="en-US" sz="3000" dirty="0"/>
          </a:p>
        </p:txBody>
      </p:sp>
      <p:sp>
        <p:nvSpPr>
          <p:cNvPr id="10" name="Rectangle 9"/>
          <p:cNvSpPr/>
          <p:nvPr/>
        </p:nvSpPr>
        <p:spPr>
          <a:xfrm>
            <a:off x="0" y="5909481"/>
            <a:ext cx="12192000" cy="948519"/>
          </a:xfrm>
          <a:prstGeom prst="rect">
            <a:avLst/>
          </a:prstGeom>
          <a:gradFill flip="none" rotWithShape="1">
            <a:gsLst>
              <a:gs pos="0">
                <a:srgbClr val="19A9E1"/>
              </a:gs>
              <a:gs pos="50000">
                <a:srgbClr val="B1DBF0"/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105" y="6060038"/>
            <a:ext cx="1703695" cy="64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88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950819" y="1242726"/>
            <a:ext cx="10515600" cy="29981"/>
          </a:xfrm>
          <a:prstGeom prst="line">
            <a:avLst/>
          </a:prstGeom>
          <a:ln w="60325" cap="sq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50819" y="395544"/>
            <a:ext cx="93869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solidFill>
                  <a:srgbClr val="19A9E1"/>
                </a:solidFill>
                <a:latin typeface="Montserrat" panose="00000500000000000000" pitchFamily="2" charset="0"/>
              </a:rPr>
              <a:t>Featured Presentation</a:t>
            </a:r>
            <a:endParaRPr lang="en-US" sz="5000" b="1" dirty="0">
              <a:solidFill>
                <a:srgbClr val="19A9E1"/>
              </a:solidFill>
              <a:latin typeface="Montserrat" panose="00000500000000000000" pitchFamily="2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950819" y="1509900"/>
            <a:ext cx="10402981" cy="43996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b="1" dirty="0" smtClean="0">
                <a:latin typeface="Helvetica" pitchFamily="2" charset="0"/>
              </a:rPr>
              <a:t>Wendy D. Darwell</a:t>
            </a:r>
            <a:endParaRPr lang="en-US" dirty="0">
              <a:latin typeface="Helvetica" pitchFamily="2" charset="0"/>
            </a:endParaRPr>
          </a:p>
          <a:p>
            <a:pPr algn="l">
              <a:lnSpc>
                <a:spcPct val="100000"/>
              </a:lnSpc>
            </a:pPr>
            <a:r>
              <a:rPr lang="en-US" i="1" dirty="0" smtClean="0">
                <a:latin typeface="Helvetica" pitchFamily="2" charset="0"/>
              </a:rPr>
              <a:t>President and CEO</a:t>
            </a:r>
          </a:p>
          <a:p>
            <a:pPr algn="l">
              <a:lnSpc>
                <a:spcPct val="100000"/>
              </a:lnSpc>
            </a:pPr>
            <a:r>
              <a:rPr lang="en-US" i="1" dirty="0" smtClean="0">
                <a:latin typeface="Helvetica" pitchFamily="2" charset="0"/>
              </a:rPr>
              <a:t>Suburban Hospital Alliance of New York State</a:t>
            </a:r>
            <a:br>
              <a:rPr lang="en-US" i="1" dirty="0" smtClean="0">
                <a:latin typeface="Helvetica" pitchFamily="2" charset="0"/>
              </a:rPr>
            </a:br>
            <a:r>
              <a:rPr lang="en-US" i="1" dirty="0" smtClean="0">
                <a:latin typeface="Helvetica" pitchFamily="2" charset="0"/>
              </a:rPr>
              <a:t>Nassau-Suffolk Hospital Council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5909481"/>
            <a:ext cx="12192000" cy="948519"/>
          </a:xfrm>
          <a:prstGeom prst="rect">
            <a:avLst/>
          </a:prstGeom>
          <a:gradFill flip="none" rotWithShape="1">
            <a:gsLst>
              <a:gs pos="0">
                <a:srgbClr val="19A9E1"/>
              </a:gs>
              <a:gs pos="50000">
                <a:srgbClr val="B1DBF0"/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105" y="6060038"/>
            <a:ext cx="1703695" cy="6474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789" y="1509900"/>
            <a:ext cx="2511413" cy="313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State and Federal Update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Long Island Health Collaborative Quarterly Meeting</a:t>
            </a:r>
          </a:p>
          <a:p>
            <a:r>
              <a:rPr lang="en-US" dirty="0" smtClean="0"/>
              <a:t>December 8,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72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Tale of Two Cities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602" y="3215194"/>
            <a:ext cx="933421" cy="1306789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766" y="3215194"/>
            <a:ext cx="1021567" cy="1306789"/>
          </a:xfrm>
          <a:prstGeom prst="rect">
            <a:avLst/>
          </a:prstGeom>
        </p:spPr>
      </p:pic>
      <p:pic>
        <p:nvPicPr>
          <p:cNvPr id="1026" name="Picture 2" descr="Carl Heastie - Ballotped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075" y="3235864"/>
            <a:ext cx="869804" cy="130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75671" y="2338665"/>
            <a:ext cx="38693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sz="1600" i="1" dirty="0">
                <a:solidFill>
                  <a:srgbClr val="4C4099"/>
                </a:solidFill>
              </a:rPr>
              <a:t>Governor elected to full term, Dems hold veto-proof majorities in the Legislature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693" y="1044961"/>
            <a:ext cx="2211339" cy="1242476"/>
          </a:xfrm>
          <a:prstGeom prst="rect">
            <a:avLst/>
          </a:prstGeom>
        </p:spPr>
      </p:pic>
      <p:pic>
        <p:nvPicPr>
          <p:cNvPr id="1028" name="Picture 4" descr="Mary T. Bassett, MD, MPH (on leave) – FXB Center for Health &amp; Human Rights  | Harvard Universit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622" y="4720781"/>
            <a:ext cx="1001479" cy="1001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obert F. Mujica Jr. - Bio | Homes and Community Renewa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364" y="4689746"/>
            <a:ext cx="818745" cy="101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587083" y="5736390"/>
            <a:ext cx="3246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1600" i="1" dirty="0">
                <a:solidFill>
                  <a:srgbClr val="4C4099"/>
                </a:solidFill>
              </a:rPr>
              <a:t>New COH, DOB director coming in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793" y="1039364"/>
            <a:ext cx="2228739" cy="125366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 flipV="1">
            <a:off x="5228192" y="659110"/>
            <a:ext cx="6125609" cy="60959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srgbClr val="C7C4E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45863" y="2361111"/>
            <a:ext cx="35725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sz="1600" i="1" dirty="0">
                <a:solidFill>
                  <a:srgbClr val="4C4099"/>
                </a:solidFill>
              </a:rPr>
              <a:t>Dems hold Senate, GOP takes House, both with razor-thin majorities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131" y="3215194"/>
            <a:ext cx="1017092" cy="1271365"/>
          </a:xfrm>
          <a:prstGeom prst="rect">
            <a:avLst/>
          </a:prstGeom>
        </p:spPr>
      </p:pic>
      <p:pic>
        <p:nvPicPr>
          <p:cNvPr id="1032" name="Picture 8" descr="Kevin McCarthy - Wikipedi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9441" y="3215194"/>
            <a:ext cx="1017092" cy="1271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ity &amp; State Virtual Congressional Candidate Forum District 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519" y="4705096"/>
            <a:ext cx="983224" cy="98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nthony P. D'Esposito (@ANTHONYDESPO) / Twitter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391" y="4689745"/>
            <a:ext cx="983224" cy="98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NYGOP Chairman Langworthy Endorses George Santos for Congress in CD 3 - New  York Republican State Committe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637" y="4720780"/>
            <a:ext cx="975791" cy="97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6543518" y="5810571"/>
            <a:ext cx="41772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1600" i="1" dirty="0">
                <a:solidFill>
                  <a:srgbClr val="4C4099"/>
                </a:solidFill>
              </a:rPr>
              <a:t>Long Island instrumental to flipping House</a:t>
            </a:r>
          </a:p>
        </p:txBody>
      </p:sp>
    </p:spTree>
    <p:extLst>
      <p:ext uri="{BB962C8B-B14F-4D97-AF65-F5344CB8AC3E}">
        <p14:creationId xmlns:p14="http://schemas.microsoft.com/office/powerpoint/2010/main" val="143016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Hochul on Healthcare So Far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15 months, 1 state budget and legislative session into governorship</a:t>
            </a:r>
          </a:p>
          <a:p>
            <a:r>
              <a:rPr lang="en-US" dirty="0" smtClean="0"/>
              <a:t>Management of multiple health crises – COVID, </a:t>
            </a:r>
            <a:r>
              <a:rPr lang="en-US" dirty="0" err="1" smtClean="0"/>
              <a:t>Mpx</a:t>
            </a:r>
            <a:r>
              <a:rPr lang="en-US" dirty="0" smtClean="0"/>
              <a:t>, Polio, RSV</a:t>
            </a:r>
          </a:p>
          <a:p>
            <a:pPr lvl="1"/>
            <a:r>
              <a:rPr lang="en-US" dirty="0" smtClean="0"/>
              <a:t>Held firm on vaccine mandate</a:t>
            </a:r>
          </a:p>
          <a:p>
            <a:pPr lvl="1"/>
            <a:r>
              <a:rPr lang="en-US" dirty="0" smtClean="0"/>
              <a:t>Phased out other health precautions</a:t>
            </a:r>
          </a:p>
          <a:p>
            <a:pPr lvl="1"/>
            <a:r>
              <a:rPr lang="en-US" dirty="0" smtClean="0"/>
              <a:t>More flexible on allowing healthcare providers to manage capacity, etc.</a:t>
            </a:r>
          </a:p>
          <a:p>
            <a:r>
              <a:rPr lang="en-US" dirty="0" smtClean="0"/>
              <a:t>Public health initiatives</a:t>
            </a:r>
          </a:p>
          <a:p>
            <a:pPr lvl="1"/>
            <a:r>
              <a:rPr lang="en-US" dirty="0" smtClean="0"/>
              <a:t>Maternal health</a:t>
            </a:r>
          </a:p>
          <a:p>
            <a:pPr lvl="1"/>
            <a:r>
              <a:rPr lang="en-US" dirty="0" smtClean="0"/>
              <a:t>Master plan for aging</a:t>
            </a:r>
          </a:p>
          <a:p>
            <a:pPr lvl="1"/>
            <a:r>
              <a:rPr lang="en-US" dirty="0" smtClean="0"/>
              <a:t>Immunizations</a:t>
            </a:r>
          </a:p>
          <a:p>
            <a:r>
              <a:rPr lang="en-US" dirty="0" smtClean="0"/>
              <a:t>Ushered through Medicaid waiver submission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flipV="1">
            <a:off x="6894324" y="681313"/>
            <a:ext cx="4383277" cy="60959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srgbClr val="C7C4E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490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State Focus on Health Equity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Pre-COVID focus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Language access</a:t>
            </a:r>
          </a:p>
          <a:p>
            <a:r>
              <a:rPr lang="en-US" dirty="0" smtClean="0"/>
              <a:t>Cultural competence</a:t>
            </a:r>
          </a:p>
          <a:p>
            <a:r>
              <a:rPr lang="en-US" dirty="0" smtClean="0"/>
              <a:t>Insurance enrollment &amp; charity care</a:t>
            </a:r>
          </a:p>
          <a:p>
            <a:r>
              <a:rPr lang="en-US" dirty="0" smtClean="0"/>
              <a:t>DSRIP focus on reducing inappropriate ED utilization, but lack of incentives for SDOH interventions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Post-COVID priorities/new waiver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Waiver application entirely focused on equity</a:t>
            </a:r>
          </a:p>
          <a:p>
            <a:r>
              <a:rPr lang="en-US" dirty="0" smtClean="0"/>
              <a:t>Defined reimbursement for SDOH interventions</a:t>
            </a:r>
          </a:p>
          <a:p>
            <a:r>
              <a:rPr lang="en-US" dirty="0" smtClean="0"/>
              <a:t>Direct state investments in housing, safety net institutions, workforce</a:t>
            </a:r>
          </a:p>
          <a:p>
            <a:r>
              <a:rPr lang="en-US" dirty="0" smtClean="0"/>
              <a:t>Emphasis on regional planning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1" t="14798" r="8597"/>
          <a:stretch/>
        </p:blipFill>
        <p:spPr>
          <a:xfrm>
            <a:off x="1152760" y="5057860"/>
            <a:ext cx="1243768" cy="11318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996" y="5090259"/>
            <a:ext cx="881793" cy="113180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32900" y="5217983"/>
            <a:ext cx="2143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dirty="0">
                <a:solidFill>
                  <a:srgbClr val="4C4099"/>
                </a:solidFill>
              </a:rPr>
              <a:t>$8 billion to spur transformation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97364" y="5217984"/>
            <a:ext cx="2400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dirty="0">
                <a:solidFill>
                  <a:srgbClr val="4C4099"/>
                </a:solidFill>
              </a:rPr>
              <a:t>$13.5 billion to advance health equity</a:t>
            </a:r>
          </a:p>
        </p:txBody>
      </p:sp>
      <p:sp>
        <p:nvSpPr>
          <p:cNvPr id="12" name="Rectangle 11"/>
          <p:cNvSpPr/>
          <p:nvPr/>
        </p:nvSpPr>
        <p:spPr>
          <a:xfrm flipV="1">
            <a:off x="6972111" y="602930"/>
            <a:ext cx="4197335" cy="60959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srgbClr val="C7C4E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927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Federal Public Health Investments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97564"/>
            <a:ext cx="10515600" cy="348259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Largely COVID-related</a:t>
            </a:r>
          </a:p>
          <a:p>
            <a:r>
              <a:rPr lang="en-US" dirty="0" smtClean="0"/>
              <a:t>American Rescue Plan investments:</a:t>
            </a:r>
          </a:p>
          <a:p>
            <a:pPr lvl="1"/>
            <a:r>
              <a:rPr lang="en-US" dirty="0" smtClean="0"/>
              <a:t>Fund community health workers to boost vaccine program</a:t>
            </a:r>
          </a:p>
          <a:p>
            <a:pPr lvl="1"/>
            <a:r>
              <a:rPr lang="en-US" dirty="0" smtClean="0"/>
              <a:t>Establish public health AmeriCorps</a:t>
            </a:r>
          </a:p>
          <a:p>
            <a:pPr lvl="1"/>
            <a:r>
              <a:rPr lang="en-US" dirty="0" smtClean="0"/>
              <a:t>Train more primary care docs, dentists, behavioral health specialists</a:t>
            </a:r>
          </a:p>
          <a:p>
            <a:pPr lvl="1"/>
            <a:r>
              <a:rPr lang="en-US" dirty="0" smtClean="0"/>
              <a:t>Health professions scholarships and loan forgiveness</a:t>
            </a:r>
          </a:p>
          <a:p>
            <a:pPr lvl="1"/>
            <a:r>
              <a:rPr lang="en-US" dirty="0" smtClean="0"/>
              <a:t>Support for state/local health departments</a:t>
            </a:r>
          </a:p>
          <a:p>
            <a:pPr lvl="1"/>
            <a:r>
              <a:rPr lang="en-US" dirty="0" smtClean="0"/>
              <a:t>988 hotline</a:t>
            </a:r>
          </a:p>
          <a:p>
            <a:r>
              <a:rPr lang="en-US" dirty="0" smtClean="0"/>
              <a:t>Seeking input on measuring health equity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1" y="4883989"/>
            <a:ext cx="9979743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2133" i="1" dirty="0">
                <a:solidFill>
                  <a:srgbClr val="4C4099"/>
                </a:solidFill>
              </a:rPr>
              <a:t>Unclear if investments can be sustained post-COVID emergency given changes in Congress</a:t>
            </a:r>
          </a:p>
        </p:txBody>
      </p:sp>
      <p:sp>
        <p:nvSpPr>
          <p:cNvPr id="5" name="Rectangle 4"/>
          <p:cNvSpPr/>
          <p:nvPr/>
        </p:nvSpPr>
        <p:spPr>
          <a:xfrm flipV="1">
            <a:off x="8174445" y="670559"/>
            <a:ext cx="3088640" cy="84183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srgbClr val="C7C4E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450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ools for Health Care Teams to Beat Stress | Duke Tod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23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823269" y="731521"/>
            <a:ext cx="2368731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1917" indent="-121917" defTabSz="914377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2F2F2"/>
                </a:solidFill>
              </a:rPr>
              <a:t>Persistent COVID and winter surge</a:t>
            </a:r>
          </a:p>
          <a:p>
            <a:pPr marL="121917" indent="-121917" defTabSz="914377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2F2F2"/>
                </a:solidFill>
              </a:rPr>
              <a:t>Financial shortfalls</a:t>
            </a:r>
          </a:p>
          <a:p>
            <a:pPr marL="121917" indent="-121917" defTabSz="914377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2F2F2"/>
                </a:solidFill>
              </a:rPr>
              <a:t>Soaring costs</a:t>
            </a:r>
          </a:p>
          <a:p>
            <a:pPr marL="121917" indent="-121917" defTabSz="914377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2F2F2"/>
                </a:solidFill>
              </a:rPr>
              <a:t>Workforce shortages</a:t>
            </a:r>
          </a:p>
          <a:p>
            <a:pPr marL="121917" indent="-121917" defTabSz="914377"/>
            <a:endParaRPr lang="en-US" dirty="0">
              <a:solidFill>
                <a:srgbClr val="F2F2F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4789" y="1195979"/>
            <a:ext cx="2124891" cy="3375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4267" dirty="0">
                <a:solidFill>
                  <a:srgbClr val="F2F2F2"/>
                </a:solidFill>
              </a:rPr>
              <a:t>Health system stress level: HIGH</a:t>
            </a:r>
          </a:p>
        </p:txBody>
      </p:sp>
    </p:spTree>
    <p:extLst>
      <p:ext uri="{BB962C8B-B14F-4D97-AF65-F5344CB8AC3E}">
        <p14:creationId xmlns:p14="http://schemas.microsoft.com/office/powerpoint/2010/main" val="37809490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8" id="{D9EA9168-6380-4A4B-BAFC-B25283423917}" vid="{0C9C84E2-3894-4729-A5AA-B2F6D66ADA7D}"/>
    </a:ext>
  </a:extLst>
</a:theme>
</file>

<file path=ppt/theme/theme10.xml><?xml version="1.0" encoding="utf-8"?>
<a:theme xmlns:a="http://schemas.openxmlformats.org/drawingml/2006/main" name="5_Office Theme">
  <a:themeElements>
    <a:clrScheme name="Custom 1">
      <a:dk1>
        <a:srgbClr val="4C4099"/>
      </a:dk1>
      <a:lt1>
        <a:srgbClr val="C7C4E2"/>
      </a:lt1>
      <a:dk2>
        <a:srgbClr val="1A1A1A"/>
      </a:dk2>
      <a:lt2>
        <a:srgbClr val="F2F2F2"/>
      </a:lt2>
      <a:accent1>
        <a:srgbClr val="C7C4E2"/>
      </a:accent1>
      <a:accent2>
        <a:srgbClr val="4C4099"/>
      </a:accent2>
      <a:accent3>
        <a:srgbClr val="F2F2F2"/>
      </a:accent3>
      <a:accent4>
        <a:srgbClr val="1A1A1A"/>
      </a:accent4>
      <a:accent5>
        <a:srgbClr val="C7C4E2"/>
      </a:accent5>
      <a:accent6>
        <a:srgbClr val="4C4099"/>
      </a:accent6>
      <a:hlink>
        <a:srgbClr val="4C4099"/>
      </a:hlink>
      <a:folHlink>
        <a:srgbClr val="C7C4E2"/>
      </a:folHlink>
    </a:clrScheme>
    <a:fontScheme name="Custom 1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6_Office Theme">
  <a:themeElements>
    <a:clrScheme name="Custom 1">
      <a:dk1>
        <a:srgbClr val="4C4099"/>
      </a:dk1>
      <a:lt1>
        <a:srgbClr val="C7C4E2"/>
      </a:lt1>
      <a:dk2>
        <a:srgbClr val="1A1A1A"/>
      </a:dk2>
      <a:lt2>
        <a:srgbClr val="F2F2F2"/>
      </a:lt2>
      <a:accent1>
        <a:srgbClr val="C7C4E2"/>
      </a:accent1>
      <a:accent2>
        <a:srgbClr val="4C4099"/>
      </a:accent2>
      <a:accent3>
        <a:srgbClr val="F2F2F2"/>
      </a:accent3>
      <a:accent4>
        <a:srgbClr val="1A1A1A"/>
      </a:accent4>
      <a:accent5>
        <a:srgbClr val="C7C4E2"/>
      </a:accent5>
      <a:accent6>
        <a:srgbClr val="4C4099"/>
      </a:accent6>
      <a:hlink>
        <a:srgbClr val="4C4099"/>
      </a:hlink>
      <a:folHlink>
        <a:srgbClr val="C7C4E2"/>
      </a:folHlink>
    </a:clrScheme>
    <a:fontScheme name="Custom 1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7_Office Theme">
  <a:themeElements>
    <a:clrScheme name="Custom 1">
      <a:dk1>
        <a:srgbClr val="4C4099"/>
      </a:dk1>
      <a:lt1>
        <a:srgbClr val="C7C4E2"/>
      </a:lt1>
      <a:dk2>
        <a:srgbClr val="1A1A1A"/>
      </a:dk2>
      <a:lt2>
        <a:srgbClr val="F2F2F2"/>
      </a:lt2>
      <a:accent1>
        <a:srgbClr val="C7C4E2"/>
      </a:accent1>
      <a:accent2>
        <a:srgbClr val="4C4099"/>
      </a:accent2>
      <a:accent3>
        <a:srgbClr val="F2F2F2"/>
      </a:accent3>
      <a:accent4>
        <a:srgbClr val="1A1A1A"/>
      </a:accent4>
      <a:accent5>
        <a:srgbClr val="C7C4E2"/>
      </a:accent5>
      <a:accent6>
        <a:srgbClr val="4C4099"/>
      </a:accent6>
      <a:hlink>
        <a:srgbClr val="4C4099"/>
      </a:hlink>
      <a:folHlink>
        <a:srgbClr val="C7C4E2"/>
      </a:folHlink>
    </a:clrScheme>
    <a:fontScheme name="Custom 1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8_Office Theme">
  <a:themeElements>
    <a:clrScheme name="Custom 1">
      <a:dk1>
        <a:srgbClr val="4C4099"/>
      </a:dk1>
      <a:lt1>
        <a:srgbClr val="C7C4E2"/>
      </a:lt1>
      <a:dk2>
        <a:srgbClr val="1A1A1A"/>
      </a:dk2>
      <a:lt2>
        <a:srgbClr val="F2F2F2"/>
      </a:lt2>
      <a:accent1>
        <a:srgbClr val="C7C4E2"/>
      </a:accent1>
      <a:accent2>
        <a:srgbClr val="4C4099"/>
      </a:accent2>
      <a:accent3>
        <a:srgbClr val="F2F2F2"/>
      </a:accent3>
      <a:accent4>
        <a:srgbClr val="1A1A1A"/>
      </a:accent4>
      <a:accent5>
        <a:srgbClr val="C7C4E2"/>
      </a:accent5>
      <a:accent6>
        <a:srgbClr val="4C4099"/>
      </a:accent6>
      <a:hlink>
        <a:srgbClr val="4C4099"/>
      </a:hlink>
      <a:folHlink>
        <a:srgbClr val="C7C4E2"/>
      </a:folHlink>
    </a:clrScheme>
    <a:fontScheme name="Custom 1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Suffolk Care Collaborativ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Suffolk Care Collabora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Suffolk Care Collabora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Suffolk Care Collabora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_Office Theme">
  <a:themeElements>
    <a:clrScheme name="Custom 1">
      <a:dk1>
        <a:srgbClr val="4C4099"/>
      </a:dk1>
      <a:lt1>
        <a:srgbClr val="C7C4E2"/>
      </a:lt1>
      <a:dk2>
        <a:srgbClr val="1A1A1A"/>
      </a:dk2>
      <a:lt2>
        <a:srgbClr val="F2F2F2"/>
      </a:lt2>
      <a:accent1>
        <a:srgbClr val="C7C4E2"/>
      </a:accent1>
      <a:accent2>
        <a:srgbClr val="4C4099"/>
      </a:accent2>
      <a:accent3>
        <a:srgbClr val="F2F2F2"/>
      </a:accent3>
      <a:accent4>
        <a:srgbClr val="1A1A1A"/>
      </a:accent4>
      <a:accent5>
        <a:srgbClr val="C7C4E2"/>
      </a:accent5>
      <a:accent6>
        <a:srgbClr val="4C4099"/>
      </a:accent6>
      <a:hlink>
        <a:srgbClr val="4C4099"/>
      </a:hlink>
      <a:folHlink>
        <a:srgbClr val="C7C4E2"/>
      </a:folHlink>
    </a:clrScheme>
    <a:fontScheme name="Custom 1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Office Theme">
  <a:themeElements>
    <a:clrScheme name="Custom 1">
      <a:dk1>
        <a:srgbClr val="4C4099"/>
      </a:dk1>
      <a:lt1>
        <a:srgbClr val="C7C4E2"/>
      </a:lt1>
      <a:dk2>
        <a:srgbClr val="1A1A1A"/>
      </a:dk2>
      <a:lt2>
        <a:srgbClr val="F2F2F2"/>
      </a:lt2>
      <a:accent1>
        <a:srgbClr val="C7C4E2"/>
      </a:accent1>
      <a:accent2>
        <a:srgbClr val="4C4099"/>
      </a:accent2>
      <a:accent3>
        <a:srgbClr val="F2F2F2"/>
      </a:accent3>
      <a:accent4>
        <a:srgbClr val="1A1A1A"/>
      </a:accent4>
      <a:accent5>
        <a:srgbClr val="C7C4E2"/>
      </a:accent5>
      <a:accent6>
        <a:srgbClr val="4C4099"/>
      </a:accent6>
      <a:hlink>
        <a:srgbClr val="4C4099"/>
      </a:hlink>
      <a:folHlink>
        <a:srgbClr val="C7C4E2"/>
      </a:folHlink>
    </a:clrScheme>
    <a:fontScheme name="Custom 1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_Office Theme">
  <a:themeElements>
    <a:clrScheme name="Custom 1">
      <a:dk1>
        <a:srgbClr val="4C4099"/>
      </a:dk1>
      <a:lt1>
        <a:srgbClr val="C7C4E2"/>
      </a:lt1>
      <a:dk2>
        <a:srgbClr val="1A1A1A"/>
      </a:dk2>
      <a:lt2>
        <a:srgbClr val="F2F2F2"/>
      </a:lt2>
      <a:accent1>
        <a:srgbClr val="C7C4E2"/>
      </a:accent1>
      <a:accent2>
        <a:srgbClr val="4C4099"/>
      </a:accent2>
      <a:accent3>
        <a:srgbClr val="F2F2F2"/>
      </a:accent3>
      <a:accent4>
        <a:srgbClr val="1A1A1A"/>
      </a:accent4>
      <a:accent5>
        <a:srgbClr val="C7C4E2"/>
      </a:accent5>
      <a:accent6>
        <a:srgbClr val="4C4099"/>
      </a:accent6>
      <a:hlink>
        <a:srgbClr val="4C4099"/>
      </a:hlink>
      <a:folHlink>
        <a:srgbClr val="C7C4E2"/>
      </a:folHlink>
    </a:clrScheme>
    <a:fontScheme name="Custom 1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4_Office Theme">
  <a:themeElements>
    <a:clrScheme name="Custom 1">
      <a:dk1>
        <a:srgbClr val="4C4099"/>
      </a:dk1>
      <a:lt1>
        <a:srgbClr val="C7C4E2"/>
      </a:lt1>
      <a:dk2>
        <a:srgbClr val="1A1A1A"/>
      </a:dk2>
      <a:lt2>
        <a:srgbClr val="F2F2F2"/>
      </a:lt2>
      <a:accent1>
        <a:srgbClr val="C7C4E2"/>
      </a:accent1>
      <a:accent2>
        <a:srgbClr val="4C4099"/>
      </a:accent2>
      <a:accent3>
        <a:srgbClr val="F2F2F2"/>
      </a:accent3>
      <a:accent4>
        <a:srgbClr val="1A1A1A"/>
      </a:accent4>
      <a:accent5>
        <a:srgbClr val="C7C4E2"/>
      </a:accent5>
      <a:accent6>
        <a:srgbClr val="4C4099"/>
      </a:accent6>
      <a:hlink>
        <a:srgbClr val="4C4099"/>
      </a:hlink>
      <a:folHlink>
        <a:srgbClr val="C7C4E2"/>
      </a:folHlink>
    </a:clrScheme>
    <a:fontScheme name="Custom 1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LIHC theme</Template>
  <TotalTime>7973</TotalTime>
  <Words>670</Words>
  <Application>Microsoft Office PowerPoint</Application>
  <PresentationFormat>Widescreen</PresentationFormat>
  <Paragraphs>132</Paragraphs>
  <Slides>21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21</vt:i4>
      </vt:variant>
    </vt:vector>
  </HeadingPairs>
  <TitlesOfParts>
    <vt:vector size="42" baseType="lpstr">
      <vt:lpstr>Calibri</vt:lpstr>
      <vt:lpstr>Courier New</vt:lpstr>
      <vt:lpstr>Roboto</vt:lpstr>
      <vt:lpstr>ＭＳ Ｐゴシック</vt:lpstr>
      <vt:lpstr>Arial</vt:lpstr>
      <vt:lpstr>Helvetica</vt:lpstr>
      <vt:lpstr>Calibri Light</vt:lpstr>
      <vt:lpstr>Montserrat</vt:lpstr>
      <vt:lpstr>Office Theme</vt:lpstr>
      <vt:lpstr>4_Suffolk Care Collaborative</vt:lpstr>
      <vt:lpstr>Suffolk Care Collaborative</vt:lpstr>
      <vt:lpstr>1_Suffolk Care Collaborative</vt:lpstr>
      <vt:lpstr>2_Suffolk Care Collaborative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PowerPoint Presentation</vt:lpstr>
      <vt:lpstr>PowerPoint Presentation</vt:lpstr>
      <vt:lpstr>PowerPoint Presentation</vt:lpstr>
      <vt:lpstr>State and Federal Update</vt:lpstr>
      <vt:lpstr>A Tale of Two Cities</vt:lpstr>
      <vt:lpstr>Hochul on Healthcare So Far</vt:lpstr>
      <vt:lpstr>State Focus on Health Equity</vt:lpstr>
      <vt:lpstr>Federal Public Health Investments</vt:lpstr>
      <vt:lpstr>PowerPoint Presentation</vt:lpstr>
      <vt:lpstr>What Comes Next?</vt:lpstr>
      <vt:lpstr>Thank You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Healthcare Association of New York State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Kimberly Whitehead</dc:creator>
  <cp:lastModifiedBy>Brooke Oliveri</cp:lastModifiedBy>
  <cp:revision>389</cp:revision>
  <dcterms:created xsi:type="dcterms:W3CDTF">2018-02-13T19:49:59Z</dcterms:created>
  <dcterms:modified xsi:type="dcterms:W3CDTF">2022-12-07T21:50:14Z</dcterms:modified>
</cp:coreProperties>
</file>